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8" r:id="rId3"/>
    <p:sldId id="1423" r:id="rId4"/>
    <p:sldId id="1426" r:id="rId5"/>
    <p:sldId id="259" r:id="rId6"/>
    <p:sldId id="1424" r:id="rId7"/>
    <p:sldId id="1160" r:id="rId8"/>
    <p:sldId id="575" r:id="rId9"/>
    <p:sldId id="1162" r:id="rId10"/>
    <p:sldId id="1163" r:id="rId11"/>
    <p:sldId id="1440" r:id="rId12"/>
    <p:sldId id="284" r:id="rId13"/>
    <p:sldId id="1429" r:id="rId14"/>
    <p:sldId id="1439" r:id="rId15"/>
    <p:sldId id="1441" r:id="rId16"/>
    <p:sldId id="283" r:id="rId17"/>
    <p:sldId id="1184" r:id="rId18"/>
    <p:sldId id="1167" r:id="rId19"/>
    <p:sldId id="1432" r:id="rId20"/>
    <p:sldId id="1397" r:id="rId21"/>
    <p:sldId id="1398" r:id="rId22"/>
    <p:sldId id="1400" r:id="rId23"/>
    <p:sldId id="1402" r:id="rId24"/>
    <p:sldId id="1433" r:id="rId25"/>
    <p:sldId id="1403" r:id="rId26"/>
    <p:sldId id="1434" r:id="rId27"/>
    <p:sldId id="1435" r:id="rId28"/>
    <p:sldId id="1404" r:id="rId29"/>
    <p:sldId id="1436" r:id="rId30"/>
    <p:sldId id="1438" r:id="rId31"/>
    <p:sldId id="1087" r:id="rId32"/>
    <p:sldId id="1442" r:id="rId33"/>
    <p:sldId id="1389" r:id="rId34"/>
    <p:sldId id="1390" r:id="rId35"/>
    <p:sldId id="1443" r:id="rId36"/>
    <p:sldId id="1178" r:id="rId37"/>
    <p:sldId id="1430" r:id="rId38"/>
    <p:sldId id="1437" r:id="rId39"/>
    <p:sldId id="269" r:id="rId40"/>
    <p:sldId id="1414" r:id="rId41"/>
    <p:sldId id="1405" r:id="rId42"/>
    <p:sldId id="1407" r:id="rId43"/>
    <p:sldId id="1408" r:id="rId44"/>
    <p:sldId id="1409" r:id="rId45"/>
    <p:sldId id="1411" r:id="rId46"/>
    <p:sldId id="271" r:id="rId47"/>
    <p:sldId id="1413" r:id="rId48"/>
    <p:sldId id="274" r:id="rId49"/>
    <p:sldId id="1415" r:id="rId50"/>
    <p:sldId id="276" r:id="rId51"/>
    <p:sldId id="1416" r:id="rId52"/>
    <p:sldId id="1417" r:id="rId53"/>
    <p:sldId id="1419" r:id="rId54"/>
    <p:sldId id="1420" r:id="rId55"/>
    <p:sldId id="1421" r:id="rId56"/>
    <p:sldId id="1418" r:id="rId57"/>
    <p:sldId id="1422" r:id="rId58"/>
    <p:sldId id="1412" r:id="rId59"/>
    <p:sldId id="1410" r:id="rId60"/>
    <p:sldId id="1406" r:id="rId61"/>
    <p:sldId id="1225" r:id="rId62"/>
    <p:sldId id="1199" r:id="rId63"/>
    <p:sldId id="1164" r:id="rId64"/>
    <p:sldId id="1395" r:id="rId65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31CA"/>
    <a:srgbClr val="233AE1"/>
    <a:srgbClr val="F430AB"/>
    <a:srgbClr val="E6E703"/>
    <a:srgbClr val="72AAAE"/>
    <a:srgbClr val="2A40E2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87"/>
    <p:restoredTop sz="77821" autoAdjust="0"/>
  </p:normalViewPr>
  <p:slideViewPr>
    <p:cSldViewPr>
      <p:cViewPr varScale="1">
        <p:scale>
          <a:sx n="48" d="100"/>
          <a:sy n="48" d="100"/>
        </p:scale>
        <p:origin x="5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1FCB36-3895-6648-84EA-F5BE82BC0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3393FD-AA39-754D-B2C0-80FAC7770D58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372738" name="Rectangle 2">
            <a:extLst>
              <a:ext uri="{FF2B5EF4-FFF2-40B4-BE49-F238E27FC236}">
                <a16:creationId xmlns:a16="http://schemas.microsoft.com/office/drawing/2014/main" id="{1ABD511A-62B0-F448-9228-E25643ECDB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29E07FCF-C795-A14E-A611-80AA87C1B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21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54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91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73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6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5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is the standard state or </a:t>
            </a:r>
            <a:r>
              <a:rPr lang="en-IN" dirty="0" err="1"/>
              <a:t>behavior</a:t>
            </a:r>
            <a:r>
              <a:rPr lang="en-IN" dirty="0"/>
              <a:t> of an attribute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6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8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5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C0954-7018-7E47-9947-3DD6D9537683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88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9" r:id="rId13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mf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tiff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 310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38: Input Output Concept, Buses, Processor Device Interaction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8382000" y="3048770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6781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858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505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1752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6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7162800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325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6" y="5181721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6477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934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429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276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724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762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724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86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9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212677" y="3173204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774" y="333638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40877442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6568-5638-1245-9567-BC8B95BF8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Buses</a:t>
            </a:r>
          </a:p>
        </p:txBody>
      </p:sp>
    </p:spTree>
    <p:extLst>
      <p:ext uri="{BB962C8B-B14F-4D97-AF65-F5344CB8AC3E}">
        <p14:creationId xmlns:p14="http://schemas.microsoft.com/office/powerpoint/2010/main" val="37736053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Buses</a:t>
            </a:r>
          </a:p>
        </p:txBody>
      </p:sp>
      <p:sp>
        <p:nvSpPr>
          <p:cNvPr id="43040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3009" name="Group 1"/>
          <p:cNvGrpSpPr>
            <a:grpSpLocks noChangeAspect="1"/>
          </p:cNvGrpSpPr>
          <p:nvPr/>
        </p:nvGrpSpPr>
        <p:grpSpPr bwMode="auto">
          <a:xfrm>
            <a:off x="933561" y="1501136"/>
            <a:ext cx="7491982" cy="4765733"/>
            <a:chOff x="2526" y="7104"/>
            <a:chExt cx="10833" cy="7087"/>
          </a:xfrm>
        </p:grpSpPr>
        <p:sp>
          <p:nvSpPr>
            <p:cNvPr id="43039" name="AutoShape 31"/>
            <p:cNvSpPr>
              <a:spLocks noChangeAspect="1" noChangeArrowheads="1" noTextEdit="1"/>
            </p:cNvSpPr>
            <p:nvPr/>
          </p:nvSpPr>
          <p:spPr bwMode="auto">
            <a:xfrm>
              <a:off x="2526" y="7104"/>
              <a:ext cx="10833" cy="708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8" name="Line 30"/>
            <p:cNvSpPr>
              <a:spLocks noChangeShapeType="1"/>
            </p:cNvSpPr>
            <p:nvPr/>
          </p:nvSpPr>
          <p:spPr bwMode="auto">
            <a:xfrm flipV="1">
              <a:off x="2526" y="8619"/>
              <a:ext cx="10833" cy="3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7" name="Rectangle 29"/>
            <p:cNvSpPr>
              <a:spLocks noChangeArrowheads="1"/>
            </p:cNvSpPr>
            <p:nvPr/>
          </p:nvSpPr>
          <p:spPr bwMode="auto">
            <a:xfrm>
              <a:off x="11459" y="10282"/>
              <a:ext cx="1467" cy="12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6" name="Text Box 28"/>
            <p:cNvSpPr txBox="1">
              <a:spLocks noChangeArrowheads="1"/>
            </p:cNvSpPr>
            <p:nvPr/>
          </p:nvSpPr>
          <p:spPr bwMode="auto">
            <a:xfrm>
              <a:off x="11576" y="10762"/>
              <a:ext cx="1265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Memory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35" name="Line 27"/>
            <p:cNvSpPr>
              <a:spLocks noChangeShapeType="1"/>
            </p:cNvSpPr>
            <p:nvPr/>
          </p:nvSpPr>
          <p:spPr bwMode="auto">
            <a:xfrm>
              <a:off x="7526" y="8619"/>
              <a:ext cx="0" cy="12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4" name="Line 26"/>
            <p:cNvSpPr>
              <a:spLocks noChangeShapeType="1"/>
            </p:cNvSpPr>
            <p:nvPr/>
          </p:nvSpPr>
          <p:spPr bwMode="auto">
            <a:xfrm>
              <a:off x="12176" y="8619"/>
              <a:ext cx="16" cy="1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3" name="AutoShape 25"/>
            <p:cNvSpPr>
              <a:spLocks noChangeArrowheads="1"/>
            </p:cNvSpPr>
            <p:nvPr/>
          </p:nvSpPr>
          <p:spPr bwMode="auto">
            <a:xfrm>
              <a:off x="3138" y="13265"/>
              <a:ext cx="1200" cy="823"/>
            </a:xfrm>
            <a:prstGeom prst="flowChartMagneticDisk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2" name="Text Box 24"/>
            <p:cNvSpPr txBox="1">
              <a:spLocks noChangeArrowheads="1"/>
            </p:cNvSpPr>
            <p:nvPr/>
          </p:nvSpPr>
          <p:spPr bwMode="auto">
            <a:xfrm>
              <a:off x="10012" y="8085"/>
              <a:ext cx="1676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System bus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31" name="Oval 23"/>
            <p:cNvSpPr>
              <a:spLocks noChangeAspect="1" noChangeArrowheads="1"/>
            </p:cNvSpPr>
            <p:nvPr/>
          </p:nvSpPr>
          <p:spPr bwMode="auto">
            <a:xfrm>
              <a:off x="7847" y="7104"/>
              <a:ext cx="900" cy="926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30" name="Text Box 22"/>
            <p:cNvSpPr txBox="1">
              <a:spLocks noChangeArrowheads="1"/>
            </p:cNvSpPr>
            <p:nvPr/>
          </p:nvSpPr>
          <p:spPr bwMode="auto">
            <a:xfrm>
              <a:off x="7928" y="7391"/>
              <a:ext cx="800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CPU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29" name="Line 21"/>
            <p:cNvSpPr>
              <a:spLocks noChangeShapeType="1"/>
            </p:cNvSpPr>
            <p:nvPr/>
          </p:nvSpPr>
          <p:spPr bwMode="auto">
            <a:xfrm>
              <a:off x="8301" y="8030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8" name="Line 20"/>
            <p:cNvSpPr>
              <a:spLocks noChangeShapeType="1"/>
            </p:cNvSpPr>
            <p:nvPr/>
          </p:nvSpPr>
          <p:spPr bwMode="auto">
            <a:xfrm>
              <a:off x="2526" y="11568"/>
              <a:ext cx="6533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7" name="Text Box 19"/>
            <p:cNvSpPr txBox="1">
              <a:spLocks noChangeArrowheads="1"/>
            </p:cNvSpPr>
            <p:nvPr/>
          </p:nvSpPr>
          <p:spPr bwMode="auto">
            <a:xfrm>
              <a:off x="4738" y="10948"/>
              <a:ext cx="1109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PCI bus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26" name="Rectangle 18"/>
            <p:cNvSpPr>
              <a:spLocks noChangeArrowheads="1"/>
            </p:cNvSpPr>
            <p:nvPr/>
          </p:nvSpPr>
          <p:spPr bwMode="auto">
            <a:xfrm>
              <a:off x="2759" y="12134"/>
              <a:ext cx="1979" cy="6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5" name="Text Box 17"/>
            <p:cNvSpPr txBox="1">
              <a:spLocks noChangeArrowheads="1"/>
            </p:cNvSpPr>
            <p:nvPr/>
          </p:nvSpPr>
          <p:spPr bwMode="auto">
            <a:xfrm>
              <a:off x="3022" y="12288"/>
              <a:ext cx="1483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Controller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24" name="AutoShape 16"/>
            <p:cNvSpPr>
              <a:spLocks noChangeShapeType="1"/>
            </p:cNvSpPr>
            <p:nvPr/>
          </p:nvSpPr>
          <p:spPr bwMode="auto">
            <a:xfrm flipH="1">
              <a:off x="3738" y="12820"/>
              <a:ext cx="11" cy="4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3" name="Line 15"/>
            <p:cNvSpPr>
              <a:spLocks noChangeShapeType="1"/>
            </p:cNvSpPr>
            <p:nvPr/>
          </p:nvSpPr>
          <p:spPr bwMode="auto">
            <a:xfrm>
              <a:off x="3738" y="11602"/>
              <a:ext cx="11" cy="5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2" name="Rectangle 14"/>
            <p:cNvSpPr>
              <a:spLocks noChangeArrowheads="1"/>
            </p:cNvSpPr>
            <p:nvPr/>
          </p:nvSpPr>
          <p:spPr bwMode="auto">
            <a:xfrm>
              <a:off x="6776" y="9837"/>
              <a:ext cx="1525" cy="68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21" name="Text Box 13"/>
            <p:cNvSpPr txBox="1">
              <a:spLocks noChangeArrowheads="1"/>
            </p:cNvSpPr>
            <p:nvPr/>
          </p:nvSpPr>
          <p:spPr bwMode="auto">
            <a:xfrm>
              <a:off x="7026" y="9991"/>
              <a:ext cx="1108" cy="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Bridge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>
              <a:off x="7543" y="10522"/>
              <a:ext cx="0" cy="10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9" name="Rectangle 11"/>
            <p:cNvSpPr>
              <a:spLocks noChangeArrowheads="1"/>
            </p:cNvSpPr>
            <p:nvPr/>
          </p:nvSpPr>
          <p:spPr bwMode="auto">
            <a:xfrm>
              <a:off x="5047" y="12134"/>
              <a:ext cx="1979" cy="6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8" name="Text Box 10"/>
            <p:cNvSpPr txBox="1">
              <a:spLocks noChangeArrowheads="1"/>
            </p:cNvSpPr>
            <p:nvPr/>
          </p:nvSpPr>
          <p:spPr bwMode="auto">
            <a:xfrm>
              <a:off x="5309" y="12288"/>
              <a:ext cx="1484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Controller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7" name="AutoShape 9"/>
            <p:cNvSpPr>
              <a:spLocks noChangeShapeType="1"/>
            </p:cNvSpPr>
            <p:nvPr/>
          </p:nvSpPr>
          <p:spPr bwMode="auto">
            <a:xfrm flipH="1">
              <a:off x="6026" y="12820"/>
              <a:ext cx="11" cy="4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>
              <a:off x="6026" y="11602"/>
              <a:ext cx="11" cy="5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5" name="cddrive"/>
            <p:cNvSpPr>
              <a:spLocks noChangeAspect="1" noEditPoints="1" noChangeArrowheads="1"/>
            </p:cNvSpPr>
            <p:nvPr/>
          </p:nvSpPr>
          <p:spPr bwMode="auto">
            <a:xfrm>
              <a:off x="5433" y="13265"/>
              <a:ext cx="1200" cy="617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10800 h 21600"/>
                <a:gd name="T4" fmla="*/ 10800 w 21600"/>
                <a:gd name="T5" fmla="*/ 21600 h 21600"/>
                <a:gd name="T6" fmla="*/ 0 w 21600"/>
                <a:gd name="T7" fmla="*/ 10800 h 21600"/>
                <a:gd name="T8" fmla="*/ 686 w 21600"/>
                <a:gd name="T9" fmla="*/ 23059 h 21600"/>
                <a:gd name="T10" fmla="*/ 21005 w 21600"/>
                <a:gd name="T11" fmla="*/ 3050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2563" y="12259"/>
                  </a:moveTo>
                  <a:lnTo>
                    <a:pt x="2563" y="12843"/>
                  </a:lnTo>
                  <a:lnTo>
                    <a:pt x="2746" y="13427"/>
                  </a:lnTo>
                  <a:lnTo>
                    <a:pt x="2929" y="14303"/>
                  </a:lnTo>
                  <a:lnTo>
                    <a:pt x="3112" y="14886"/>
                  </a:lnTo>
                  <a:lnTo>
                    <a:pt x="3478" y="15470"/>
                  </a:lnTo>
                  <a:lnTo>
                    <a:pt x="3844" y="16054"/>
                  </a:lnTo>
                  <a:lnTo>
                    <a:pt x="4393" y="16638"/>
                  </a:lnTo>
                  <a:lnTo>
                    <a:pt x="4942" y="17222"/>
                  </a:lnTo>
                  <a:lnTo>
                    <a:pt x="5492" y="17514"/>
                  </a:lnTo>
                  <a:lnTo>
                    <a:pt x="6224" y="18097"/>
                  </a:lnTo>
                  <a:lnTo>
                    <a:pt x="6773" y="18389"/>
                  </a:lnTo>
                  <a:lnTo>
                    <a:pt x="7505" y="18681"/>
                  </a:lnTo>
                  <a:lnTo>
                    <a:pt x="8237" y="18973"/>
                  </a:lnTo>
                  <a:lnTo>
                    <a:pt x="9153" y="18973"/>
                  </a:lnTo>
                  <a:lnTo>
                    <a:pt x="9885" y="19265"/>
                  </a:lnTo>
                  <a:lnTo>
                    <a:pt x="10800" y="19265"/>
                  </a:lnTo>
                  <a:lnTo>
                    <a:pt x="11532" y="19265"/>
                  </a:lnTo>
                  <a:lnTo>
                    <a:pt x="12447" y="18973"/>
                  </a:lnTo>
                  <a:lnTo>
                    <a:pt x="13180" y="18973"/>
                  </a:lnTo>
                  <a:lnTo>
                    <a:pt x="13912" y="18681"/>
                  </a:lnTo>
                  <a:lnTo>
                    <a:pt x="14644" y="18389"/>
                  </a:lnTo>
                  <a:lnTo>
                    <a:pt x="15376" y="18097"/>
                  </a:lnTo>
                  <a:lnTo>
                    <a:pt x="16108" y="17514"/>
                  </a:lnTo>
                  <a:lnTo>
                    <a:pt x="16658" y="17222"/>
                  </a:lnTo>
                  <a:lnTo>
                    <a:pt x="17207" y="16638"/>
                  </a:lnTo>
                  <a:lnTo>
                    <a:pt x="17573" y="16054"/>
                  </a:lnTo>
                  <a:lnTo>
                    <a:pt x="18122" y="15470"/>
                  </a:lnTo>
                  <a:lnTo>
                    <a:pt x="18305" y="14886"/>
                  </a:lnTo>
                  <a:lnTo>
                    <a:pt x="18671" y="14303"/>
                  </a:lnTo>
                  <a:lnTo>
                    <a:pt x="18854" y="13427"/>
                  </a:lnTo>
                  <a:lnTo>
                    <a:pt x="19037" y="12843"/>
                  </a:lnTo>
                  <a:lnTo>
                    <a:pt x="19037" y="12259"/>
                  </a:lnTo>
                  <a:lnTo>
                    <a:pt x="2563" y="12259"/>
                  </a:lnTo>
                  <a:close/>
                </a:path>
                <a:path w="21600" h="21600" extrusionOk="0">
                  <a:moveTo>
                    <a:pt x="2563" y="12259"/>
                  </a:moveTo>
                  <a:lnTo>
                    <a:pt x="9153" y="12259"/>
                  </a:lnTo>
                  <a:lnTo>
                    <a:pt x="9153" y="12551"/>
                  </a:lnTo>
                  <a:lnTo>
                    <a:pt x="9336" y="12843"/>
                  </a:lnTo>
                  <a:lnTo>
                    <a:pt x="9519" y="13135"/>
                  </a:lnTo>
                  <a:lnTo>
                    <a:pt x="9702" y="13135"/>
                  </a:lnTo>
                  <a:lnTo>
                    <a:pt x="9885" y="13427"/>
                  </a:lnTo>
                  <a:lnTo>
                    <a:pt x="10068" y="13719"/>
                  </a:lnTo>
                  <a:lnTo>
                    <a:pt x="10434" y="13719"/>
                  </a:lnTo>
                  <a:lnTo>
                    <a:pt x="10800" y="13719"/>
                  </a:lnTo>
                  <a:lnTo>
                    <a:pt x="10983" y="13719"/>
                  </a:lnTo>
                  <a:lnTo>
                    <a:pt x="11349" y="13719"/>
                  </a:lnTo>
                  <a:lnTo>
                    <a:pt x="11715" y="13427"/>
                  </a:lnTo>
                  <a:lnTo>
                    <a:pt x="11898" y="13135"/>
                  </a:lnTo>
                  <a:lnTo>
                    <a:pt x="12081" y="13135"/>
                  </a:lnTo>
                  <a:lnTo>
                    <a:pt x="12264" y="12843"/>
                  </a:lnTo>
                  <a:lnTo>
                    <a:pt x="12264" y="12551"/>
                  </a:lnTo>
                  <a:lnTo>
                    <a:pt x="12264" y="12259"/>
                  </a:lnTo>
                  <a:lnTo>
                    <a:pt x="9153" y="12259"/>
                  </a:lnTo>
                  <a:close/>
                </a:path>
                <a:path w="21600" h="21600" extrusionOk="0">
                  <a:moveTo>
                    <a:pt x="21600" y="7589"/>
                  </a:moveTo>
                  <a:lnTo>
                    <a:pt x="17756" y="0"/>
                  </a:lnTo>
                  <a:lnTo>
                    <a:pt x="10800" y="0"/>
                  </a:lnTo>
                  <a:lnTo>
                    <a:pt x="3844" y="0"/>
                  </a:lnTo>
                  <a:lnTo>
                    <a:pt x="0" y="7589"/>
                  </a:lnTo>
                  <a:lnTo>
                    <a:pt x="0" y="10800"/>
                  </a:lnTo>
                  <a:lnTo>
                    <a:pt x="0" y="18097"/>
                  </a:lnTo>
                  <a:lnTo>
                    <a:pt x="1464" y="18097"/>
                  </a:lnTo>
                  <a:lnTo>
                    <a:pt x="1464" y="21600"/>
                  </a:lnTo>
                  <a:lnTo>
                    <a:pt x="10800" y="21600"/>
                  </a:lnTo>
                  <a:lnTo>
                    <a:pt x="19953" y="21600"/>
                  </a:lnTo>
                  <a:lnTo>
                    <a:pt x="19953" y="18097"/>
                  </a:lnTo>
                  <a:lnTo>
                    <a:pt x="21600" y="18097"/>
                  </a:lnTo>
                  <a:lnTo>
                    <a:pt x="21600" y="11092"/>
                  </a:lnTo>
                  <a:lnTo>
                    <a:pt x="21600" y="7589"/>
                  </a:lnTo>
                </a:path>
                <a:path w="21600" h="21600" extrusionOk="0">
                  <a:moveTo>
                    <a:pt x="1647" y="18097"/>
                  </a:moveTo>
                  <a:lnTo>
                    <a:pt x="6407" y="18097"/>
                  </a:lnTo>
                  <a:moveTo>
                    <a:pt x="19953" y="18097"/>
                  </a:moveTo>
                  <a:lnTo>
                    <a:pt x="15010" y="18097"/>
                  </a:lnTo>
                  <a:moveTo>
                    <a:pt x="0" y="7589"/>
                  </a:moveTo>
                  <a:lnTo>
                    <a:pt x="21417" y="7589"/>
                  </a:lnTo>
                  <a:lnTo>
                    <a:pt x="21600" y="7589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4" name="printer2"/>
            <p:cNvSpPr>
              <a:spLocks noChangeAspect="1" noEditPoints="1" noChangeArrowheads="1"/>
            </p:cNvSpPr>
            <p:nvPr/>
          </p:nvSpPr>
          <p:spPr bwMode="auto">
            <a:xfrm>
              <a:off x="7263" y="13265"/>
              <a:ext cx="1800" cy="926"/>
            </a:xfrm>
            <a:custGeom>
              <a:avLst/>
              <a:gdLst>
                <a:gd name="T0" fmla="*/ 10673 w 21600"/>
                <a:gd name="T1" fmla="*/ 0 h 21600"/>
                <a:gd name="T2" fmla="*/ 19186 w 21600"/>
                <a:gd name="T3" fmla="*/ 0 h 21600"/>
                <a:gd name="T4" fmla="*/ 21600 w 21600"/>
                <a:gd name="T5" fmla="*/ 4703 h 21600"/>
                <a:gd name="T6" fmla="*/ 21600 w 21600"/>
                <a:gd name="T7" fmla="*/ 10800 h 21600"/>
                <a:gd name="T8" fmla="*/ 21600 w 21600"/>
                <a:gd name="T9" fmla="*/ 16548 h 21600"/>
                <a:gd name="T10" fmla="*/ 18042 w 21600"/>
                <a:gd name="T11" fmla="*/ 21600 h 21600"/>
                <a:gd name="T12" fmla="*/ 10673 w 21600"/>
                <a:gd name="T13" fmla="*/ 21600 h 21600"/>
                <a:gd name="T14" fmla="*/ 3176 w 21600"/>
                <a:gd name="T15" fmla="*/ 21600 h 21600"/>
                <a:gd name="T16" fmla="*/ 0 w 21600"/>
                <a:gd name="T17" fmla="*/ 16548 h 21600"/>
                <a:gd name="T18" fmla="*/ 0 w 21600"/>
                <a:gd name="T19" fmla="*/ 10800 h 21600"/>
                <a:gd name="T20" fmla="*/ 0 w 21600"/>
                <a:gd name="T21" fmla="*/ 4703 h 21600"/>
                <a:gd name="T22" fmla="*/ 2414 w 21600"/>
                <a:gd name="T23" fmla="*/ 0 h 21600"/>
                <a:gd name="T24" fmla="*/ 1397 w 21600"/>
                <a:gd name="T25" fmla="*/ 23298 h 21600"/>
                <a:gd name="T26" fmla="*/ 20266 w 21600"/>
                <a:gd name="T27" fmla="*/ 311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10673" y="0"/>
                  </a:moveTo>
                  <a:lnTo>
                    <a:pt x="19186" y="0"/>
                  </a:lnTo>
                  <a:lnTo>
                    <a:pt x="21600" y="4703"/>
                  </a:lnTo>
                  <a:lnTo>
                    <a:pt x="21600" y="10800"/>
                  </a:lnTo>
                  <a:lnTo>
                    <a:pt x="21600" y="16548"/>
                  </a:lnTo>
                  <a:lnTo>
                    <a:pt x="18042" y="16548"/>
                  </a:lnTo>
                  <a:lnTo>
                    <a:pt x="18042" y="21600"/>
                  </a:lnTo>
                  <a:lnTo>
                    <a:pt x="10673" y="21600"/>
                  </a:lnTo>
                  <a:lnTo>
                    <a:pt x="3176" y="21600"/>
                  </a:lnTo>
                  <a:lnTo>
                    <a:pt x="3176" y="16548"/>
                  </a:lnTo>
                  <a:lnTo>
                    <a:pt x="0" y="16548"/>
                  </a:lnTo>
                  <a:lnTo>
                    <a:pt x="0" y="10800"/>
                  </a:lnTo>
                  <a:lnTo>
                    <a:pt x="0" y="4703"/>
                  </a:lnTo>
                  <a:lnTo>
                    <a:pt x="2414" y="0"/>
                  </a:lnTo>
                  <a:lnTo>
                    <a:pt x="10673" y="0"/>
                  </a:lnTo>
                  <a:close/>
                </a:path>
                <a:path w="21600" h="21600" extrusionOk="0">
                  <a:moveTo>
                    <a:pt x="0" y="4703"/>
                  </a:moveTo>
                  <a:lnTo>
                    <a:pt x="3558" y="4703"/>
                  </a:lnTo>
                  <a:lnTo>
                    <a:pt x="17026" y="4703"/>
                  </a:lnTo>
                  <a:lnTo>
                    <a:pt x="21600" y="4703"/>
                  </a:lnTo>
                  <a:lnTo>
                    <a:pt x="0" y="4703"/>
                  </a:lnTo>
                  <a:moveTo>
                    <a:pt x="16518" y="4703"/>
                  </a:moveTo>
                  <a:lnTo>
                    <a:pt x="16518" y="10452"/>
                  </a:lnTo>
                  <a:lnTo>
                    <a:pt x="0" y="10452"/>
                  </a:lnTo>
                  <a:moveTo>
                    <a:pt x="4320" y="16548"/>
                  </a:moveTo>
                  <a:lnTo>
                    <a:pt x="4320" y="17419"/>
                  </a:lnTo>
                  <a:lnTo>
                    <a:pt x="4320" y="20555"/>
                  </a:lnTo>
                  <a:lnTo>
                    <a:pt x="4320" y="21600"/>
                  </a:lnTo>
                  <a:lnTo>
                    <a:pt x="4320" y="16548"/>
                  </a:lnTo>
                  <a:moveTo>
                    <a:pt x="16899" y="16548"/>
                  </a:moveTo>
                  <a:lnTo>
                    <a:pt x="16899" y="17419"/>
                  </a:lnTo>
                  <a:lnTo>
                    <a:pt x="16899" y="20555"/>
                  </a:lnTo>
                  <a:lnTo>
                    <a:pt x="16899" y="21600"/>
                  </a:lnTo>
                  <a:lnTo>
                    <a:pt x="16899" y="16548"/>
                  </a:lnTo>
                  <a:moveTo>
                    <a:pt x="15247" y="14981"/>
                  </a:moveTo>
                  <a:lnTo>
                    <a:pt x="15247" y="10452"/>
                  </a:lnTo>
                  <a:lnTo>
                    <a:pt x="16899" y="16548"/>
                  </a:lnTo>
                  <a:lnTo>
                    <a:pt x="18042" y="16548"/>
                  </a:lnTo>
                  <a:lnTo>
                    <a:pt x="16518" y="10452"/>
                  </a:lnTo>
                  <a:moveTo>
                    <a:pt x="15247" y="14981"/>
                  </a:moveTo>
                  <a:lnTo>
                    <a:pt x="15247" y="14981"/>
                  </a:lnTo>
                  <a:lnTo>
                    <a:pt x="16772" y="17942"/>
                  </a:lnTo>
                  <a:lnTo>
                    <a:pt x="4447" y="17942"/>
                  </a:lnTo>
                  <a:lnTo>
                    <a:pt x="5972" y="14981"/>
                  </a:lnTo>
                  <a:lnTo>
                    <a:pt x="5972" y="10452"/>
                  </a:lnTo>
                  <a:lnTo>
                    <a:pt x="4320" y="16548"/>
                  </a:lnTo>
                  <a:lnTo>
                    <a:pt x="3176" y="16548"/>
                  </a:lnTo>
                  <a:lnTo>
                    <a:pt x="4701" y="10452"/>
                  </a:lnTo>
                  <a:moveTo>
                    <a:pt x="20202" y="5574"/>
                  </a:moveTo>
                  <a:lnTo>
                    <a:pt x="20711" y="5574"/>
                  </a:lnTo>
                  <a:lnTo>
                    <a:pt x="20711" y="7839"/>
                  </a:lnTo>
                  <a:lnTo>
                    <a:pt x="20202" y="7839"/>
                  </a:lnTo>
                  <a:lnTo>
                    <a:pt x="20202" y="5574"/>
                  </a:lnTo>
                  <a:moveTo>
                    <a:pt x="5972" y="14981"/>
                  </a:moveTo>
                  <a:lnTo>
                    <a:pt x="7496" y="14981"/>
                  </a:lnTo>
                  <a:lnTo>
                    <a:pt x="13341" y="14981"/>
                  </a:lnTo>
                  <a:lnTo>
                    <a:pt x="15247" y="1498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7180" y="12134"/>
              <a:ext cx="1979" cy="6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2" name="Text Box 4"/>
            <p:cNvSpPr txBox="1">
              <a:spLocks noChangeArrowheads="1"/>
            </p:cNvSpPr>
            <p:nvPr/>
          </p:nvSpPr>
          <p:spPr bwMode="auto">
            <a:xfrm>
              <a:off x="7443" y="12288"/>
              <a:ext cx="1483" cy="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50091" tIns="25045" rIns="50091" bIns="2504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Controller  </a:t>
              </a:r>
              <a:endParaRPr kumimoji="0" lang="en-US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011" name="Line 3"/>
            <p:cNvSpPr>
              <a:spLocks noChangeShapeType="1"/>
            </p:cNvSpPr>
            <p:nvPr/>
          </p:nvSpPr>
          <p:spPr bwMode="auto">
            <a:xfrm>
              <a:off x="8159" y="11602"/>
              <a:ext cx="11" cy="5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43010" name="AutoShape 2"/>
            <p:cNvSpPr>
              <a:spLocks noChangeShapeType="1"/>
            </p:cNvSpPr>
            <p:nvPr/>
          </p:nvSpPr>
          <p:spPr bwMode="auto">
            <a:xfrm flipH="1">
              <a:off x="8167" y="12820"/>
              <a:ext cx="11" cy="4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401097404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7A36-39A4-453A-AFFC-0D7DBC78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 Express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AE2F-4139-4FBE-ACC7-1BEAC2D8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736745"/>
            <a:ext cx="2968005" cy="5105400"/>
          </a:xfrm>
        </p:spPr>
        <p:txBody>
          <a:bodyPr/>
          <a:lstStyle/>
          <a:p>
            <a:r>
              <a:rPr lang="en-US" sz="2000" dirty="0"/>
              <a:t>Serial, point-to-point, switched bus, non-shared connections between devices</a:t>
            </a:r>
          </a:p>
          <a:p>
            <a:pPr lvl="1"/>
            <a:r>
              <a:rPr lang="en-US" sz="2000" dirty="0"/>
              <a:t>Similar to switched Ethernet </a:t>
            </a:r>
          </a:p>
          <a:p>
            <a:pPr lvl="1"/>
            <a:r>
              <a:rPr lang="en-US" sz="2000" dirty="0"/>
              <a:t>Slow devices don’t have to share with fast ones</a:t>
            </a:r>
          </a:p>
          <a:p>
            <a:pPr lvl="1"/>
            <a:r>
              <a:rPr lang="en-US" sz="2000" dirty="0"/>
              <a:t>No longer a parallel bus</a:t>
            </a:r>
          </a:p>
          <a:p>
            <a:pPr lvl="1"/>
            <a:r>
              <a:rPr lang="en-US" sz="2000" dirty="0"/>
              <a:t>Star like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948A1-117E-F749-87FB-3AECB9AA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750192"/>
            <a:ext cx="4554835" cy="41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4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C812-5E60-5B40-91E5-E4178A1A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I/O system -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7622-B6E0-524C-8AF2-8AC01F03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bus (system bus)</a:t>
            </a:r>
          </a:p>
          <a:p>
            <a:pPr lvl="1"/>
            <a:r>
              <a:rPr lang="en-US" dirty="0"/>
              <a:t>Proprietary, Fast, Small, costly,  Very High Bandwidth</a:t>
            </a:r>
          </a:p>
          <a:p>
            <a:r>
              <a:rPr lang="en-US" dirty="0"/>
              <a:t>General I/O Bus </a:t>
            </a:r>
          </a:p>
          <a:p>
            <a:pPr lvl="1"/>
            <a:r>
              <a:rPr lang="en-US" dirty="0"/>
              <a:t>Example PCI or similar</a:t>
            </a:r>
          </a:p>
          <a:p>
            <a:pPr lvl="1"/>
            <a:r>
              <a:rPr lang="en-US" dirty="0"/>
              <a:t>Connects Graphics and other high performance I/O devices</a:t>
            </a:r>
          </a:p>
          <a:p>
            <a:r>
              <a:rPr lang="en-US" dirty="0"/>
              <a:t>Peripheral Bus</a:t>
            </a:r>
          </a:p>
          <a:p>
            <a:pPr lvl="1"/>
            <a:r>
              <a:rPr lang="en-US" dirty="0"/>
              <a:t>SCSI, SATA, USB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Connect slow devices such as disks, mice, keyboards</a:t>
            </a:r>
          </a:p>
          <a:p>
            <a:r>
              <a:rPr lang="en-US" dirty="0"/>
              <a:t>Advantages of Hierarchical System</a:t>
            </a:r>
          </a:p>
          <a:p>
            <a:pPr lvl="1"/>
            <a:r>
              <a:rPr lang="en-US" dirty="0"/>
              <a:t>Slow devices don’t impact performance</a:t>
            </a:r>
          </a:p>
          <a:p>
            <a:pPr lvl="1"/>
            <a:r>
              <a:rPr lang="en-US" dirty="0"/>
              <a:t>Many slow devices can be connected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01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C7D6-BFBF-D944-9D85-0944A198A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Processor – Devices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00C3A-8DC1-5246-A5A9-1938D349E9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97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4" y="244759"/>
            <a:ext cx="8620125" cy="463159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Communication between the CPU and the I/O devices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049" name="Group 1"/>
          <p:cNvGrpSpPr>
            <a:grpSpLocks noChangeAspect="1"/>
          </p:cNvGrpSpPr>
          <p:nvPr/>
        </p:nvGrpSpPr>
        <p:grpSpPr bwMode="auto">
          <a:xfrm>
            <a:off x="598714" y="1637569"/>
            <a:ext cx="8056582" cy="3783517"/>
            <a:chOff x="2916" y="5615"/>
            <a:chExt cx="7200" cy="3382"/>
          </a:xfrm>
        </p:grpSpPr>
        <p:sp>
          <p:nvSpPr>
            <p:cNvPr id="2055" name="AutoShape 7"/>
            <p:cNvSpPr>
              <a:spLocks noChangeAspect="1" noChangeArrowheads="1" noTextEdit="1"/>
            </p:cNvSpPr>
            <p:nvPr/>
          </p:nvSpPr>
          <p:spPr bwMode="auto">
            <a:xfrm>
              <a:off x="2916" y="5615"/>
              <a:ext cx="7200" cy="33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54" name="Text Box 6"/>
            <p:cNvSpPr txBox="1">
              <a:spLocks noChangeArrowheads="1"/>
            </p:cNvSpPr>
            <p:nvPr/>
          </p:nvSpPr>
          <p:spPr bwMode="auto">
            <a:xfrm>
              <a:off x="5291" y="7036"/>
              <a:ext cx="2090" cy="5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Device Controller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3" name="Text Box 5"/>
            <p:cNvSpPr txBox="1">
              <a:spLocks noChangeArrowheads="1"/>
            </p:cNvSpPr>
            <p:nvPr/>
          </p:nvSpPr>
          <p:spPr bwMode="auto">
            <a:xfrm>
              <a:off x="5301" y="8151"/>
              <a:ext cx="2070" cy="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Input/Output Device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2" name="Text Box 4"/>
            <p:cNvSpPr txBox="1">
              <a:spLocks noChangeArrowheads="1"/>
            </p:cNvSpPr>
            <p:nvPr/>
          </p:nvSpPr>
          <p:spPr bwMode="auto">
            <a:xfrm>
              <a:off x="5291" y="5761"/>
              <a:ext cx="2090" cy="7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Computer</a:t>
              </a:r>
              <a:endPara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auto">
            <a:xfrm>
              <a:off x="6336" y="6491"/>
              <a:ext cx="0" cy="5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50" name="Line 2"/>
            <p:cNvSpPr>
              <a:spLocks noChangeShapeType="1"/>
            </p:cNvSpPr>
            <p:nvPr/>
          </p:nvSpPr>
          <p:spPr bwMode="auto">
            <a:xfrm>
              <a:off x="6336" y="7606"/>
              <a:ext cx="0" cy="5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753302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7792541" cy="533400"/>
          </a:xfrm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How does the processor talk to the device?</a:t>
            </a:r>
          </a:p>
        </p:txBody>
      </p:sp>
      <p:sp>
        <p:nvSpPr>
          <p:cNvPr id="838659" name="Rectangle 3"/>
          <p:cNvSpPr>
            <a:spLocks noGrp="1" noChangeArrowheads="1"/>
          </p:cNvSpPr>
          <p:nvPr>
            <p:ph idx="1"/>
          </p:nvPr>
        </p:nvSpPr>
        <p:spPr>
          <a:xfrm>
            <a:off x="158101" y="3971926"/>
            <a:ext cx="7924800" cy="1878014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I/O instructions: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 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  <a:p>
            <a:pPr lvl="3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No extra instruction is required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dirty="0">
              <a:ea typeface="굴림" charset="-127"/>
            </a:endParaRP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780090" y="533400"/>
            <a:ext cx="3243263" cy="3871914"/>
            <a:chOff x="3641" y="336"/>
            <a:chExt cx="2043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43" cy="1959"/>
              <a:chOff x="2302" y="880"/>
              <a:chExt cx="2043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97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68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1939027" y="1565278"/>
            <a:ext cx="3849937" cy="1163639"/>
            <a:chOff x="1221" y="986"/>
            <a:chExt cx="2410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71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838200" y="609600"/>
            <a:ext cx="5521325" cy="1223963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2" cy="771"/>
              <a:chOff x="528" y="384"/>
              <a:chExt cx="3432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6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762001" y="914400"/>
            <a:ext cx="4114801" cy="19050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286000" y="1676402"/>
            <a:ext cx="2133600" cy="774701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85" cy="488"/>
              <a:chOff x="1440" y="1056"/>
              <a:chExt cx="985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85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C30D0389-D4DF-5A46-9951-6D252344C9A3}"/>
              </a:ext>
            </a:extLst>
          </p:cNvPr>
          <p:cNvSpPr txBox="1">
            <a:spLocks/>
          </p:cNvSpPr>
          <p:nvPr/>
        </p:nvSpPr>
        <p:spPr>
          <a:xfrm>
            <a:off x="8355" y="6556060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lectures CS162 at UC Berkeley, 2020</a:t>
            </a:r>
          </a:p>
        </p:txBody>
      </p:sp>
    </p:spTree>
    <p:extLst>
      <p:ext uri="{BB962C8B-B14F-4D97-AF65-F5344CB8AC3E}">
        <p14:creationId xmlns:p14="http://schemas.microsoft.com/office/powerpoint/2010/main" val="1073986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dirty="0"/>
              <a:t>Memory-Mapped I/O: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6173787" cy="5867400"/>
          </a:xfrm>
        </p:spPr>
        <p:txBody>
          <a:bodyPr>
            <a:norm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dirty="0"/>
              <a:t>Simply writing to display memory (also called the </a:t>
            </a:r>
            <a:r>
              <a:rPr lang="ja-JP" altLang="en-US"/>
              <a:t>“</a:t>
            </a:r>
            <a:r>
              <a:rPr lang="en-US" altLang="ja-JP" dirty="0"/>
              <a:t>frame buffer</a:t>
            </a:r>
            <a:r>
              <a:rPr lang="ja-JP" altLang="en-US"/>
              <a:t>”</a:t>
            </a:r>
            <a:r>
              <a:rPr lang="en-US" altLang="ja-JP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0x8000F000 — 0x8000FFFF</a:t>
            </a:r>
          </a:p>
          <a:p>
            <a:pPr lvl="1"/>
            <a:r>
              <a:rPr lang="en-US" dirty="0"/>
              <a:t>Writing graphics description to </a:t>
            </a:r>
            <a:r>
              <a:rPr lang="en-US" dirty="0" err="1"/>
              <a:t>cmd</a:t>
            </a:r>
            <a:r>
              <a:rPr lang="en-US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0x80010000 — 0x8001FFFF</a:t>
            </a:r>
          </a:p>
          <a:p>
            <a:pPr lvl="1"/>
            <a:r>
              <a:rPr lang="en-US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0x0007F004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307137" y="908050"/>
            <a:ext cx="2608263" cy="5600700"/>
            <a:chOff x="3685" y="572"/>
            <a:chExt cx="1643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Display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Graphics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Command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4F9DC0C-A8B0-2C4C-9B68-31E1FD41260B}"/>
              </a:ext>
            </a:extLst>
          </p:cNvPr>
          <p:cNvSpPr txBox="1">
            <a:spLocks/>
          </p:cNvSpPr>
          <p:nvPr/>
        </p:nvSpPr>
        <p:spPr>
          <a:xfrm>
            <a:off x="8355" y="6556060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lectures CS162 at UC Berkeley, 2020</a:t>
            </a:r>
          </a:p>
        </p:txBody>
      </p:sp>
    </p:spTree>
    <p:extLst>
      <p:ext uri="{BB962C8B-B14F-4D97-AF65-F5344CB8AC3E}">
        <p14:creationId xmlns:p14="http://schemas.microsoft.com/office/powerpoint/2010/main" val="543589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828E0-D31C-6D47-B148-D9BC2289B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458200" cy="1470025"/>
          </a:xfrm>
        </p:spPr>
        <p:txBody>
          <a:bodyPr/>
          <a:lstStyle/>
          <a:p>
            <a:r>
              <a:rPr lang="en-US" dirty="0"/>
              <a:t>Programmed I/O, Interrupt Driven I/O, DMA</a:t>
            </a:r>
          </a:p>
        </p:txBody>
      </p:sp>
    </p:spTree>
    <p:extLst>
      <p:ext uri="{BB962C8B-B14F-4D97-AF65-F5344CB8AC3E}">
        <p14:creationId xmlns:p14="http://schemas.microsoft.com/office/powerpoint/2010/main" val="36975182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97F5-BC99-0D41-99F7-7CB7E90D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75847-D486-B743-974C-C18428A4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Operating Systems: Three Easy Pieces, OSTEP, by </a:t>
            </a:r>
            <a:r>
              <a:rPr lang="en-IN" dirty="0"/>
              <a:t>Remzi H. Arpaci-Dusseau and Andrea C. </a:t>
            </a:r>
            <a:r>
              <a:rPr lang="en-IN" dirty="0" err="1"/>
              <a:t>Arpaci-Dusseau</a:t>
            </a:r>
            <a:endParaRPr lang="en-US" dirty="0"/>
          </a:p>
          <a:p>
            <a:r>
              <a:rPr lang="en-US" dirty="0"/>
              <a:t>Book: Operating Systems: Principles and Practice: Thomas Anderson and Michael Dahlin, Part 4</a:t>
            </a:r>
          </a:p>
          <a:p>
            <a:r>
              <a:rPr lang="en-US" dirty="0"/>
              <a:t>CS162, Operating Systems and Systems Programming, University of California, Berkeley</a:t>
            </a:r>
          </a:p>
          <a:p>
            <a:r>
              <a:rPr lang="en-US" dirty="0"/>
              <a:t>CS4410, Operating Systems, Course, Cornell University, Spring 2019, </a:t>
            </a:r>
          </a:p>
        </p:txBody>
      </p:sp>
    </p:spTree>
    <p:extLst>
      <p:ext uri="{BB962C8B-B14F-4D97-AF65-F5344CB8AC3E}">
        <p14:creationId xmlns:p14="http://schemas.microsoft.com/office/powerpoint/2010/main" val="25485423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BAEEB-1AD9-4941-8636-4253D61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Device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2DD32-BCA2-F34B-A4FC-AE1C50C34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96752"/>
            <a:ext cx="566124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035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BAEEB-1AD9-4941-8636-4253D61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Device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5B8E4-E355-DA48-B06E-E3B577A0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5" y="2276872"/>
            <a:ext cx="4331148" cy="2520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206A22-257E-1B42-A20C-22986C390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4" y="2312350"/>
            <a:ext cx="4270177" cy="2484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B8D65E-2CB7-7F40-A204-4E10C15EDD99}"/>
              </a:ext>
            </a:extLst>
          </p:cNvPr>
          <p:cNvSpPr txBox="1"/>
          <p:nvPr/>
        </p:nvSpPr>
        <p:spPr>
          <a:xfrm>
            <a:off x="5116977" y="3060995"/>
            <a:ext cx="1292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F0AF1-0DE5-5647-8BE1-0B946C4332EC}"/>
              </a:ext>
            </a:extLst>
          </p:cNvPr>
          <p:cNvSpPr txBox="1"/>
          <p:nvPr/>
        </p:nvSpPr>
        <p:spPr>
          <a:xfrm rot="10800000" flipV="1">
            <a:off x="3995936" y="908255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devices have some specified interface and protocol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13142741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3F8888-5683-2940-B310-F842D89C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7" y="2192611"/>
            <a:ext cx="6774048" cy="2042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5D878C-10C9-3249-A6F7-59BF65FBCB78}"/>
              </a:ext>
            </a:extLst>
          </p:cNvPr>
          <p:cNvSpPr/>
          <p:nvPr/>
        </p:nvSpPr>
        <p:spPr bwMode="auto">
          <a:xfrm>
            <a:off x="1272667" y="2384082"/>
            <a:ext cx="4608512" cy="792088"/>
          </a:xfrm>
          <a:prstGeom prst="rect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BAEEB-1AD9-4941-8636-4253D617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C7BA-0C71-C54D-88A8-5A648B53D8AC}"/>
              </a:ext>
            </a:extLst>
          </p:cNvPr>
          <p:cNvSpPr txBox="1"/>
          <p:nvPr/>
        </p:nvSpPr>
        <p:spPr>
          <a:xfrm rot="10800000" flipV="1">
            <a:off x="3995936" y="908255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devices have some specified interface and protocol for interaction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D95DA8-B778-7941-ADE9-E0F3F79F90D8}"/>
              </a:ext>
            </a:extLst>
          </p:cNvPr>
          <p:cNvSpPr/>
          <p:nvPr/>
        </p:nvSpPr>
        <p:spPr bwMode="auto">
          <a:xfrm>
            <a:off x="1416683" y="2509576"/>
            <a:ext cx="4608512" cy="666594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07D90A-4CBE-C548-9081-3AF73507B8FB}"/>
              </a:ext>
            </a:extLst>
          </p:cNvPr>
          <p:cNvSpPr txBox="1">
            <a:spLocks/>
          </p:cNvSpPr>
          <p:nvPr/>
        </p:nvSpPr>
        <p:spPr>
          <a:xfrm>
            <a:off x="523875" y="4427049"/>
            <a:ext cx="7924800" cy="1954279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1000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0" kern="0" dirty="0"/>
              <a:t>Device Interface: 3 registers</a:t>
            </a:r>
          </a:p>
          <a:p>
            <a:pPr lvl="1"/>
            <a:r>
              <a:rPr lang="en-US" sz="1800" b="0" kern="0" dirty="0">
                <a:solidFill>
                  <a:srgbClr val="FF0000"/>
                </a:solidFill>
              </a:rPr>
              <a:t>Status Register</a:t>
            </a:r>
            <a:r>
              <a:rPr lang="en-US" sz="1800" b="0" kern="0" dirty="0"/>
              <a:t>: to  see the current status</a:t>
            </a:r>
          </a:p>
          <a:p>
            <a:pPr lvl="1"/>
            <a:r>
              <a:rPr lang="en-US" sz="1800" b="0" kern="0" dirty="0">
                <a:solidFill>
                  <a:srgbClr val="FF0000"/>
                </a:solidFill>
              </a:rPr>
              <a:t>Command Register</a:t>
            </a:r>
            <a:r>
              <a:rPr lang="en-US" sz="1800" b="0" kern="0" dirty="0"/>
              <a:t>: to tell device to perform a certain task</a:t>
            </a:r>
          </a:p>
          <a:p>
            <a:pPr lvl="1"/>
            <a:r>
              <a:rPr lang="en-US" sz="1800" b="0" kern="0" dirty="0">
                <a:solidFill>
                  <a:srgbClr val="FF0000"/>
                </a:solidFill>
              </a:rPr>
              <a:t>Data Register</a:t>
            </a:r>
            <a:r>
              <a:rPr lang="en-US" sz="1800" b="0" kern="0" dirty="0"/>
              <a:t>: to pass data to device or to receive data from device</a:t>
            </a:r>
          </a:p>
          <a:p>
            <a:r>
              <a:rPr lang="en-US" sz="2000" b="0" kern="0" dirty="0">
                <a:solidFill>
                  <a:srgbClr val="0070C0"/>
                </a:solidFill>
              </a:rPr>
              <a:t>OS can control device behavior using these registers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38CC7E1-BD44-F849-B854-66CE689DD7C2}"/>
              </a:ext>
            </a:extLst>
          </p:cNvPr>
          <p:cNvSpPr txBox="1">
            <a:spLocks/>
          </p:cNvSpPr>
          <p:nvPr/>
        </p:nvSpPr>
        <p:spPr>
          <a:xfrm>
            <a:off x="8355" y="6556060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OSTEP Book</a:t>
            </a:r>
          </a:p>
        </p:txBody>
      </p:sp>
    </p:spTree>
    <p:extLst>
      <p:ext uri="{BB962C8B-B14F-4D97-AF65-F5344CB8AC3E}">
        <p14:creationId xmlns:p14="http://schemas.microsoft.com/office/powerpoint/2010/main" val="21995247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BAEEB-1AD9-4941-8636-4253D617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174519"/>
            <a:ext cx="8064324" cy="533400"/>
          </a:xfrm>
        </p:spPr>
        <p:txBody>
          <a:bodyPr/>
          <a:lstStyle/>
          <a:p>
            <a:r>
              <a:rPr lang="en-US" dirty="0"/>
              <a:t>Interacting with a Device – </a:t>
            </a:r>
            <a:r>
              <a:rPr lang="en-US" dirty="0">
                <a:solidFill>
                  <a:srgbClr val="FF0000"/>
                </a:solidFill>
              </a:rPr>
              <a:t>Programmed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17AA81-C226-644C-ACB2-EB2AF868C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14400"/>
            <a:ext cx="4680520" cy="5105400"/>
          </a:xfrm>
        </p:spPr>
        <p:txBody>
          <a:bodyPr/>
          <a:lstStyle/>
          <a:p>
            <a:r>
              <a:rPr lang="en-US" sz="2000" dirty="0"/>
              <a:t>CPU is repeatedly reading status register to check if the device is free - </a:t>
            </a:r>
            <a:r>
              <a:rPr lang="en-US" sz="2000" dirty="0">
                <a:solidFill>
                  <a:srgbClr val="FF0000"/>
                </a:solidFill>
              </a:rPr>
              <a:t>Polling</a:t>
            </a:r>
          </a:p>
          <a:p>
            <a:r>
              <a:rPr lang="en-IN" sz="2000" dirty="0"/>
              <a:t>OS sends some data down to the data register</a:t>
            </a:r>
          </a:p>
          <a:p>
            <a:pPr lvl="1"/>
            <a:r>
              <a:rPr lang="en-IN" sz="2000" dirty="0"/>
              <a:t>Multiple such writes are needed to write a block (4KB) for disk</a:t>
            </a:r>
          </a:p>
          <a:p>
            <a:r>
              <a:rPr lang="en-IN" sz="2000" dirty="0"/>
              <a:t>Here, main CPU is involved with the data movement </a:t>
            </a:r>
          </a:p>
          <a:p>
            <a:pPr lvl="1"/>
            <a:r>
              <a:rPr lang="en-IN" sz="2000" dirty="0">
                <a:solidFill>
                  <a:srgbClr val="0070C0"/>
                </a:solidFill>
              </a:rPr>
              <a:t>Programmed I/O</a:t>
            </a:r>
          </a:p>
          <a:p>
            <a:r>
              <a:rPr lang="en-IN" sz="2000" dirty="0"/>
              <a:t>OS writes command to command register</a:t>
            </a:r>
          </a:p>
          <a:p>
            <a:pPr lvl="1"/>
            <a:r>
              <a:rPr lang="en-IN" sz="1800" dirty="0"/>
              <a:t>It will lets the device know that both the data is present </a:t>
            </a:r>
          </a:p>
          <a:p>
            <a:pPr lvl="1"/>
            <a:r>
              <a:rPr lang="en-IN" sz="1800" dirty="0"/>
              <a:t>it should begin working on the command</a:t>
            </a:r>
          </a:p>
          <a:p>
            <a:r>
              <a:rPr lang="en-IN" sz="2000" dirty="0"/>
              <a:t>OS waits for device to finish by polling it in a loop – waiting to see it it has finished</a:t>
            </a:r>
          </a:p>
          <a:p>
            <a:endParaRPr lang="en-IN" sz="2000" dirty="0"/>
          </a:p>
          <a:p>
            <a:pPr lvl="1"/>
            <a:endParaRPr lang="en-IN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C8310E-0165-5E4B-876C-3577B66E7D1E}"/>
              </a:ext>
            </a:extLst>
          </p:cNvPr>
          <p:cNvSpPr/>
          <p:nvPr/>
        </p:nvSpPr>
        <p:spPr>
          <a:xfrm>
            <a:off x="5220072" y="2521349"/>
            <a:ext cx="37444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(STATUS == BUSY)</a:t>
            </a:r>
            <a:b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; // wait until device is not busy </a:t>
            </a:r>
            <a:endParaRPr lang="en-IN" sz="4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data to DATA register</a:t>
            </a:r>
            <a:b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command to COMMAND register </a:t>
            </a:r>
            <a:endParaRPr lang="en-IN" sz="4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// starts device and executes command while (STATUS == BUSY) </a:t>
            </a:r>
            <a:endParaRPr lang="en-IN" sz="4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// wait until device is done with request </a:t>
            </a:r>
            <a:endParaRPr lang="en-IN" sz="4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08F52-2D75-6640-AE16-EB24C9E827E5}"/>
              </a:ext>
            </a:extLst>
          </p:cNvPr>
          <p:cNvSpPr/>
          <p:nvPr/>
        </p:nvSpPr>
        <p:spPr>
          <a:xfrm>
            <a:off x="5220072" y="1250920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controls device by reading/writing registers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1A350-A94E-2F4C-B175-4460D19FFF10}"/>
              </a:ext>
            </a:extLst>
          </p:cNvPr>
          <p:cNvSpPr txBox="1"/>
          <p:nvPr/>
        </p:nvSpPr>
        <p:spPr>
          <a:xfrm>
            <a:off x="5364088" y="4873491"/>
            <a:ext cx="322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but inefficient;</a:t>
            </a:r>
          </a:p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Wastage of CPU time as OS keep polling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4BE038-99D7-0444-9824-7F6F70C65305}"/>
              </a:ext>
            </a:extLst>
          </p:cNvPr>
          <p:cNvSpPr txBox="1">
            <a:spLocks/>
          </p:cNvSpPr>
          <p:nvPr/>
        </p:nvSpPr>
        <p:spPr>
          <a:xfrm>
            <a:off x="8355" y="6556060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OSTEP Book</a:t>
            </a:r>
          </a:p>
        </p:txBody>
      </p:sp>
    </p:spTree>
    <p:extLst>
      <p:ext uri="{BB962C8B-B14F-4D97-AF65-F5344CB8AC3E}">
        <p14:creationId xmlns:p14="http://schemas.microsoft.com/office/powerpoint/2010/main" val="31587434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0AC6-5D0C-4E40-B85A-8558FFF5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720533" cy="533400"/>
          </a:xfrm>
        </p:spPr>
        <p:txBody>
          <a:bodyPr/>
          <a:lstStyle/>
          <a:p>
            <a:r>
              <a:rPr lang="en-US" dirty="0"/>
              <a:t>Interacting with a Device – </a:t>
            </a:r>
            <a:r>
              <a:rPr lang="en-US" dirty="0">
                <a:solidFill>
                  <a:srgbClr val="FF0000"/>
                </a:solidFill>
              </a:rPr>
              <a:t>Programmed I/O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B9069-A5EF-FF46-866C-3C8DA3B3C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D4BF4-29D1-B043-94C0-50651DA0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6977918" cy="10801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C8F04-EA1B-6F46-8A03-FF92A5F4D072}"/>
              </a:ext>
            </a:extLst>
          </p:cNvPr>
          <p:cNvSpPr txBox="1">
            <a:spLocks/>
          </p:cNvSpPr>
          <p:nvPr/>
        </p:nvSpPr>
        <p:spPr bwMode="auto">
          <a:xfrm>
            <a:off x="388383" y="2847256"/>
            <a:ext cx="8367234" cy="35269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Process 1 runs on CPU for some time</a:t>
            </a:r>
          </a:p>
          <a:p>
            <a:r>
              <a:rPr lang="en-US" kern="0" dirty="0"/>
              <a:t>Issues I/O request to disk to read some data</a:t>
            </a:r>
          </a:p>
          <a:p>
            <a:r>
              <a:rPr lang="en-US" kern="0" dirty="0"/>
              <a:t>System simply spins –polling status repeatedly</a:t>
            </a:r>
          </a:p>
          <a:p>
            <a:pPr lvl="1"/>
            <a:r>
              <a:rPr lang="en-US" kern="0" dirty="0"/>
              <a:t>Shown as p – polling</a:t>
            </a:r>
          </a:p>
          <a:p>
            <a:r>
              <a:rPr lang="en-IN" dirty="0"/>
              <a:t>The disk services the request and finally Process 1 can run again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82862B2-BD34-AA40-A0A8-EB648BBDF088}"/>
              </a:ext>
            </a:extLst>
          </p:cNvPr>
          <p:cNvSpPr txBox="1">
            <a:spLocks/>
          </p:cNvSpPr>
          <p:nvPr/>
        </p:nvSpPr>
        <p:spPr>
          <a:xfrm>
            <a:off x="8355" y="6556060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 OSTEP Book</a:t>
            </a:r>
          </a:p>
        </p:txBody>
      </p:sp>
    </p:spTree>
    <p:extLst>
      <p:ext uri="{BB962C8B-B14F-4D97-AF65-F5344CB8AC3E}">
        <p14:creationId xmlns:p14="http://schemas.microsoft.com/office/powerpoint/2010/main" val="5092241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EC2A-A342-0045-ACDE-B42FDA51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Driven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2E5F-1E1B-AE4F-BAB9-BD4BEFA6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 </a:t>
            </a:r>
            <a:r>
              <a:rPr lang="en-US" dirty="0">
                <a:sym typeface="Wingdings" pitchFamily="2" charset="2"/>
              </a:rPr>
              <a:t> CPU  RAM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IN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1...n)</a:t>
            </a:r>
            <a:br>
              <a:rPr lang="en-I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N" dirty="0"/>
              <a:t>	CPU issues read request </a:t>
            </a:r>
          </a:p>
          <a:p>
            <a:pPr marL="0" indent="0">
              <a:buNone/>
            </a:pPr>
            <a:r>
              <a:rPr lang="en-IN" dirty="0"/>
              <a:t>	Device interrupts CPU with data </a:t>
            </a:r>
          </a:p>
          <a:p>
            <a:pPr marL="0" indent="0">
              <a:buNone/>
            </a:pPr>
            <a:r>
              <a:rPr lang="en-IN" dirty="0"/>
              <a:t>	CPU writes data to memory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CDAA4-E21D-3349-A68D-C8617C33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45024"/>
            <a:ext cx="4968552" cy="2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056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0AC6-5D0C-4E40-B85A-8558FFF5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720533" cy="5334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Interrupt Driven I/O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B9069-A5EF-FF46-866C-3C8DA3B3C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C8F04-EA1B-6F46-8A03-FF92A5F4D072}"/>
              </a:ext>
            </a:extLst>
          </p:cNvPr>
          <p:cNvSpPr txBox="1">
            <a:spLocks/>
          </p:cNvSpPr>
          <p:nvPr/>
        </p:nvSpPr>
        <p:spPr bwMode="auto">
          <a:xfrm>
            <a:off x="388383" y="2847256"/>
            <a:ext cx="8367234" cy="35269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OS runs Process 2 on CPU when disk is servicing Process 1’s request</a:t>
            </a:r>
          </a:p>
          <a:p>
            <a:r>
              <a:rPr lang="en-US" sz="2000" kern="0" dirty="0"/>
              <a:t>When request is complete the interrupt occurs, OS wakes up process 1 and runs it again</a:t>
            </a:r>
          </a:p>
          <a:p>
            <a:endParaRPr lang="en-US" sz="2000" kern="0" dirty="0"/>
          </a:p>
          <a:p>
            <a:r>
              <a:rPr lang="en-US" sz="2000" kern="0" dirty="0"/>
              <a:t>If device is fast, </a:t>
            </a:r>
            <a:r>
              <a:rPr lang="en-US" sz="2000" kern="0" dirty="0">
                <a:solidFill>
                  <a:srgbClr val="0070C0"/>
                </a:solidFill>
              </a:rPr>
              <a:t>polling performs better </a:t>
            </a:r>
            <a:r>
              <a:rPr lang="en-US" sz="2000" kern="0" dirty="0"/>
              <a:t>than interrupt driven I/O</a:t>
            </a:r>
          </a:p>
          <a:p>
            <a:r>
              <a:rPr lang="en-US" sz="2000" kern="0" dirty="0"/>
              <a:t>If device is slow, </a:t>
            </a:r>
            <a:r>
              <a:rPr lang="en-US" sz="2000" kern="0" dirty="0">
                <a:solidFill>
                  <a:srgbClr val="0070C0"/>
                </a:solidFill>
              </a:rPr>
              <a:t>interrupt driven I/O is faster than polling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0B76-E1A9-2E46-8199-BB66AF969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3" y="1019712"/>
            <a:ext cx="6684994" cy="11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615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0AC6-5D0C-4E40-B85A-8558FFF5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720533" cy="5334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Interrupt Driven I/O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B9069-A5EF-FF46-866C-3C8DA3B3C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C8F04-EA1B-6F46-8A03-FF92A5F4D072}"/>
              </a:ext>
            </a:extLst>
          </p:cNvPr>
          <p:cNvSpPr txBox="1">
            <a:spLocks/>
          </p:cNvSpPr>
          <p:nvPr/>
        </p:nvSpPr>
        <p:spPr bwMode="auto">
          <a:xfrm>
            <a:off x="388383" y="2847256"/>
            <a:ext cx="8367234" cy="352690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err="1">
                <a:solidFill>
                  <a:srgbClr val="0070C0"/>
                </a:solidFill>
              </a:rPr>
              <a:t>Livelock</a:t>
            </a:r>
            <a:endParaRPr lang="en-US" sz="2000" kern="0" dirty="0">
              <a:solidFill>
                <a:srgbClr val="0070C0"/>
              </a:solidFill>
            </a:endParaRPr>
          </a:p>
          <a:p>
            <a:pPr lvl="1"/>
            <a:r>
              <a:rPr lang="en-US" sz="1800" kern="0" dirty="0"/>
              <a:t>A huge stream of incoming packets – each generating an interrupt</a:t>
            </a:r>
          </a:p>
          <a:p>
            <a:pPr lvl="1"/>
            <a:r>
              <a:rPr lang="en-US" sz="1800" kern="0" dirty="0"/>
              <a:t>OS finds itself only processing interrupts </a:t>
            </a:r>
          </a:p>
          <a:p>
            <a:pPr lvl="2"/>
            <a:r>
              <a:rPr lang="en-US" sz="1600" kern="0" dirty="0"/>
              <a:t>Not allowing a user process to run and actually service the request</a:t>
            </a:r>
          </a:p>
          <a:p>
            <a:pPr lvl="1"/>
            <a:r>
              <a:rPr lang="en-US" sz="1800" kern="0" dirty="0"/>
              <a:t>It’s better to use polling</a:t>
            </a:r>
          </a:p>
          <a:p>
            <a:endParaRPr lang="en-US" sz="2000" kern="0" dirty="0"/>
          </a:p>
          <a:p>
            <a:r>
              <a:rPr lang="en-US" sz="2000" kern="0" dirty="0"/>
              <a:t>Both Programmed I/O and Interrupt driven I/O  are not efficient as CPU gets busy doing mundane task</a:t>
            </a:r>
          </a:p>
          <a:p>
            <a:endParaRPr lang="en-US" sz="20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40B76-E1A9-2E46-8199-BB66AF969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3" y="1019712"/>
            <a:ext cx="6684994" cy="1149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4756B-D1EE-6A43-B254-66196549A71E}"/>
              </a:ext>
            </a:extLst>
          </p:cNvPr>
          <p:cNvSpPr txBox="1"/>
          <p:nvPr/>
        </p:nvSpPr>
        <p:spPr>
          <a:xfrm>
            <a:off x="1403648" y="5940446"/>
            <a:ext cx="444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both cases, CPU time is wasted</a:t>
            </a:r>
          </a:p>
        </p:txBody>
      </p:sp>
    </p:spTree>
    <p:extLst>
      <p:ext uri="{BB962C8B-B14F-4D97-AF65-F5344CB8AC3E}">
        <p14:creationId xmlns:p14="http://schemas.microsoft.com/office/powerpoint/2010/main" val="24626681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EC2A-A342-0045-ACDE-B42FDA51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</a:t>
            </a:r>
            <a:r>
              <a:rPr lang="en-US" dirty="0">
                <a:solidFill>
                  <a:srgbClr val="FF0000"/>
                </a:solidFill>
              </a:rPr>
              <a:t>(DMA)  </a:t>
            </a:r>
            <a:r>
              <a:rPr lang="en-US" dirty="0"/>
              <a:t>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2E5F-1E1B-AE4F-BAB9-BD4BEFA6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 </a:t>
            </a:r>
            <a:r>
              <a:rPr lang="en-US" dirty="0">
                <a:sym typeface="Wingdings" pitchFamily="2" charset="2"/>
              </a:rPr>
              <a:t> RAM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CPU sets up DMA request </a:t>
            </a:r>
          </a:p>
          <a:p>
            <a:r>
              <a:rPr lang="en-IN" dirty="0"/>
              <a:t>Device puts data on bus &amp; RAM accepts it </a:t>
            </a:r>
          </a:p>
          <a:p>
            <a:r>
              <a:rPr lang="en-IN" dirty="0"/>
              <a:t>Device interrupts CPU when done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10FFB-6F0F-2245-9B46-C83C318E4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00" y="3497699"/>
            <a:ext cx="4444132" cy="259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9710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EC2A-A342-0045-ACDE-B42FDA51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  I/O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EC1A28-BDE0-5443-BB64-24C25164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7"/>
            <a:ext cx="5544616" cy="109556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017BAA-A1B6-424C-9B51-0947BDEB5C96}"/>
              </a:ext>
            </a:extLst>
          </p:cNvPr>
          <p:cNvSpPr txBox="1">
            <a:spLocks/>
          </p:cNvSpPr>
          <p:nvPr/>
        </p:nvSpPr>
        <p:spPr bwMode="auto">
          <a:xfrm>
            <a:off x="609600" y="2708920"/>
            <a:ext cx="7924800" cy="331088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Process 1 is running and it wants to transfer some data to the disk</a:t>
            </a:r>
          </a:p>
          <a:p>
            <a:r>
              <a:rPr lang="en-US" kern="0" dirty="0"/>
              <a:t>It initiates I/O</a:t>
            </a:r>
          </a:p>
          <a:p>
            <a:pPr lvl="1"/>
            <a:r>
              <a:rPr lang="en-US" kern="0" dirty="0"/>
              <a:t>Copy data from memory to the device explicitly</a:t>
            </a:r>
          </a:p>
          <a:p>
            <a:pPr lvl="2"/>
            <a:r>
              <a:rPr lang="en-US" kern="0" dirty="0"/>
              <a:t>One word at a time (marked as c)</a:t>
            </a:r>
          </a:p>
          <a:p>
            <a:pPr lvl="1"/>
            <a:r>
              <a:rPr lang="en-US" kern="0" dirty="0"/>
              <a:t>When copy is complete, I/O can begin on the disk</a:t>
            </a:r>
          </a:p>
          <a:p>
            <a:r>
              <a:rPr lang="en-US" kern="0" dirty="0"/>
              <a:t>CPU can be used for something else say process 2</a:t>
            </a:r>
          </a:p>
          <a:p>
            <a:r>
              <a:rPr lang="en-US" kern="0" dirty="0"/>
              <a:t>When transfer is complete, interrupt is raised and process 1 runs again</a:t>
            </a:r>
          </a:p>
          <a:p>
            <a:endParaRPr lang="en-US" kern="0" dirty="0"/>
          </a:p>
          <a:p>
            <a:pPr lvl="1"/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6459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0FD3-9CC1-834F-B025-812494B4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lecture,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1791-B9BF-644B-B614-D0B372D7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Input-Output Concepts</a:t>
            </a:r>
          </a:p>
          <a:p>
            <a:r>
              <a:rPr lang="en-US" dirty="0"/>
              <a:t>Buses</a:t>
            </a:r>
          </a:p>
          <a:p>
            <a:r>
              <a:rPr lang="en-US" dirty="0"/>
              <a:t>Processor Device Interaction</a:t>
            </a:r>
          </a:p>
          <a:p>
            <a:pPr lvl="1"/>
            <a:r>
              <a:rPr lang="en-US" dirty="0"/>
              <a:t>I/O Instruction</a:t>
            </a:r>
          </a:p>
          <a:p>
            <a:pPr lvl="1"/>
            <a:r>
              <a:rPr lang="en-US" dirty="0"/>
              <a:t>Memory Mapped</a:t>
            </a:r>
          </a:p>
          <a:p>
            <a:r>
              <a:rPr lang="en-US" dirty="0"/>
              <a:t>Programmed I/O (Polling), Interrupt Driven I/O, DMA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900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EC2A-A342-0045-ACDE-B42FDA51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  I/O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EC1A28-BDE0-5443-BB64-24C25164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7"/>
            <a:ext cx="5544616" cy="1095563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017BAA-A1B6-424C-9B51-0947BDEB5C96}"/>
              </a:ext>
            </a:extLst>
          </p:cNvPr>
          <p:cNvSpPr txBox="1">
            <a:spLocks/>
          </p:cNvSpPr>
          <p:nvPr/>
        </p:nvSpPr>
        <p:spPr bwMode="auto">
          <a:xfrm>
            <a:off x="609600" y="2708920"/>
            <a:ext cx="7924800" cy="414908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DMA engine</a:t>
            </a:r>
          </a:p>
          <a:p>
            <a:pPr lvl="1"/>
            <a:r>
              <a:rPr lang="en-US" kern="0" dirty="0"/>
              <a:t>A very specific device within a system that can orchestrate transfer between devices and MM without CPU intervention</a:t>
            </a:r>
          </a:p>
          <a:p>
            <a:r>
              <a:rPr lang="en-US" kern="0" dirty="0"/>
              <a:t>To transfer data to device, OS programs DMA engine </a:t>
            </a:r>
          </a:p>
          <a:p>
            <a:pPr lvl="1"/>
            <a:r>
              <a:rPr lang="en-US" kern="0" dirty="0"/>
              <a:t>Data location in the MM</a:t>
            </a:r>
          </a:p>
          <a:p>
            <a:pPr lvl="1"/>
            <a:r>
              <a:rPr lang="en-US" kern="0" dirty="0"/>
              <a:t>How much data to copy </a:t>
            </a:r>
          </a:p>
          <a:p>
            <a:pPr lvl="1"/>
            <a:r>
              <a:rPr lang="en-US" kern="0" dirty="0"/>
              <a:t>Which device to send it to</a:t>
            </a:r>
          </a:p>
          <a:p>
            <a:r>
              <a:rPr lang="en-US" kern="0" dirty="0"/>
              <a:t>When DMA is complete, DMA controller raises an interrupt and the OS knows that the transfer is complete</a:t>
            </a:r>
          </a:p>
          <a:p>
            <a:pPr lvl="1"/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84837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BE3D-2035-493D-A91B-8AC9D5EA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4EC7-05E5-4837-B96E-6503D9A6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OS needs to know when:</a:t>
            </a:r>
          </a:p>
          <a:p>
            <a:pPr lvl="1"/>
            <a:r>
              <a:rPr lang="en-US" dirty="0"/>
              <a:t>The I/O device has completed an operation</a:t>
            </a:r>
          </a:p>
          <a:p>
            <a:pPr lvl="1"/>
            <a:r>
              <a:rPr lang="en-US" dirty="0"/>
              <a:t>The I/O operation has encountered an error</a:t>
            </a:r>
          </a:p>
          <a:p>
            <a:pPr lvl="1"/>
            <a:endParaRPr lang="en-US" dirty="0"/>
          </a:p>
          <a:p>
            <a:r>
              <a:rPr lang="en-US" dirty="0"/>
              <a:t>I/O Interrupt: Device generates interrupt when it needs service</a:t>
            </a:r>
          </a:p>
          <a:p>
            <a:pPr lvl="1"/>
            <a:r>
              <a:rPr lang="en-US" dirty="0"/>
              <a:t>Handles unpredictable events well, but high overhead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Polling: OS periodically checks device-specific status register</a:t>
            </a:r>
          </a:p>
          <a:p>
            <a:pPr lvl="1"/>
            <a:r>
              <a:rPr lang="en-US" dirty="0"/>
              <a:t>Low overhead, but may waste cycles for infrequent or unpredictable I/O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Actual devices combine both polling and interrupts</a:t>
            </a:r>
          </a:p>
          <a:p>
            <a:pPr lvl="1"/>
            <a:r>
              <a:rPr lang="en-US" dirty="0"/>
              <a:t>E.g., high-bandwidth network adapter</a:t>
            </a:r>
          </a:p>
        </p:txBody>
      </p:sp>
    </p:spTree>
    <p:extLst>
      <p:ext uri="{BB962C8B-B14F-4D97-AF65-F5344CB8AC3E}">
        <p14:creationId xmlns:p14="http://schemas.microsoft.com/office/powerpoint/2010/main" val="1036644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EE94-9C4E-EF43-8E9D-141AF375C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Performance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1AFAC-5EC6-0C47-9C93-7B7E314FF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272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Response Time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Latency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Time to perform an operation(s)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rgbClr val="FF0000"/>
                </a:solidFill>
              </a:rPr>
              <a:t>Bandwidth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Throughput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Rate at which operations are performed (op/s)</a:t>
            </a:r>
          </a:p>
          <a:p>
            <a:pPr lvl="1"/>
            <a:r>
              <a:rPr lang="en-US" sz="2400" dirty="0"/>
              <a:t>Files: MB/s, Networks: Mb/s, Arithmetic: GFLOP/s</a:t>
            </a:r>
          </a:p>
          <a:p>
            <a:pPr lvl="1"/>
            <a:endParaRPr lang="en-US" sz="2400" dirty="0"/>
          </a:p>
          <a:p>
            <a:r>
              <a:rPr lang="en-US" sz="2800" i="1" dirty="0">
                <a:solidFill>
                  <a:srgbClr val="FF0000"/>
                </a:solidFill>
              </a:rPr>
              <a:t>Start up </a:t>
            </a:r>
            <a:r>
              <a:rPr lang="en-US" sz="2800" dirty="0">
                <a:solidFill>
                  <a:srgbClr val="FF0000"/>
                </a:solidFill>
              </a:rPr>
              <a:t>or “Overhead”: </a:t>
            </a:r>
            <a:r>
              <a:rPr lang="en-US" sz="2800" dirty="0"/>
              <a:t>time to initiate an operation</a:t>
            </a:r>
          </a:p>
          <a:p>
            <a:endParaRPr lang="en-US" sz="2800" dirty="0"/>
          </a:p>
          <a:p>
            <a:r>
              <a:rPr lang="en-US" sz="2800" dirty="0"/>
              <a:t>Most I/O operations are roughly linear in </a:t>
            </a:r>
            <a:r>
              <a:rPr lang="en-US" sz="2800" i="1" dirty="0"/>
              <a:t>b</a:t>
            </a:r>
            <a:r>
              <a:rPr lang="en-US" sz="2800" dirty="0"/>
              <a:t> bytes</a:t>
            </a:r>
          </a:p>
          <a:p>
            <a:pPr lvl="1"/>
            <a:r>
              <a:rPr lang="en-US" sz="2400" dirty="0"/>
              <a:t>Latency(</a:t>
            </a:r>
            <a:r>
              <a:rPr lang="en-US" sz="2400" i="1" dirty="0"/>
              <a:t>b</a:t>
            </a:r>
            <a:r>
              <a:rPr lang="en-US" sz="2400" dirty="0"/>
              <a:t>) = Overhead +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dirty="0" err="1"/>
              <a:t>TransferCapacity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258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6829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 1 Gb/s link (BW 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Latency(</a:t>
            </a:r>
            <a:r>
              <a:rPr lang="en-US" i="1" dirty="0"/>
              <a:t>b</a:t>
            </a:r>
            <a:r>
              <a:rPr lang="en-US" dirty="0"/>
              <a:t>) = S + </a:t>
            </a:r>
            <a:r>
              <a:rPr lang="en-US" i="1" dirty="0"/>
              <a:t>b</a:t>
            </a:r>
            <a:r>
              <a:rPr lang="en-US" dirty="0"/>
              <a:t>/BW</a:t>
            </a:r>
          </a:p>
          <a:p>
            <a:pPr lvl="1"/>
            <a:r>
              <a:rPr lang="en-US" dirty="0"/>
              <a:t>Bandwidth = </a:t>
            </a:r>
            <a:r>
              <a:rPr lang="en-US" i="1" dirty="0"/>
              <a:t>b</a:t>
            </a:r>
            <a:r>
              <a:rPr lang="en-US" dirty="0"/>
              <a:t>/(S + </a:t>
            </a:r>
            <a:r>
              <a:rPr lang="en-US" i="1" dirty="0"/>
              <a:t>b</a:t>
            </a:r>
            <a:r>
              <a:rPr lang="en-US" dirty="0"/>
              <a:t>/BW) = </a:t>
            </a:r>
            <a:r>
              <a:rPr lang="en-US" dirty="0" err="1"/>
              <a:t>BW</a:t>
            </a:r>
            <a:r>
              <a:rPr lang="en-US" dirty="0" err="1">
                <a:sym typeface="Symbol" panose="05050102010706020507" pitchFamily="18" charset="2"/>
              </a:rPr>
              <a:t></a:t>
            </a:r>
            <a:r>
              <a:rPr lang="en-US" i="1" dirty="0" err="1"/>
              <a:t>b</a:t>
            </a:r>
            <a:r>
              <a:rPr lang="en-US" dirty="0"/>
              <a:t>/(BW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/>
              <a:t>S + </a:t>
            </a:r>
            <a:r>
              <a:rPr lang="en-US" i="1" dirty="0"/>
              <a:t>b</a:t>
            </a:r>
            <a:r>
              <a:rPr lang="en-US" dirty="0"/>
              <a:t>) = BW/(BW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/>
              <a:t>S/</a:t>
            </a:r>
            <a:r>
              <a:rPr lang="en-US" i="1" dirty="0"/>
              <a:t>b</a:t>
            </a:r>
            <a:r>
              <a:rPr lang="en-US" dirty="0"/>
              <a:t> + 1)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67744" y="2204864"/>
            <a:ext cx="4248472" cy="3168352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648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C2B1-CFD1-0C4A-B933-B4B325F6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5C44-6FDB-4145-8A7A-531995311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Buses are evolving very fast – Shared </a:t>
            </a:r>
            <a:r>
              <a:rPr lang="en-US" dirty="0">
                <a:sym typeface="Wingdings" pitchFamily="2" charset="2"/>
              </a:rPr>
              <a:t> Switch</a:t>
            </a:r>
          </a:p>
          <a:p>
            <a:r>
              <a:rPr lang="en-US" dirty="0">
                <a:sym typeface="Wingdings" pitchFamily="2" charset="2"/>
              </a:rPr>
              <a:t>Device Controllers are used to help in communication between Processor and device</a:t>
            </a:r>
          </a:p>
          <a:p>
            <a:r>
              <a:rPr lang="en-US" dirty="0">
                <a:sym typeface="Wingdings" pitchFamily="2" charset="2"/>
              </a:rPr>
              <a:t>Processor accesses device registers (in controller) in two ways:</a:t>
            </a:r>
          </a:p>
          <a:p>
            <a:pPr lvl="1"/>
            <a:r>
              <a:rPr lang="en-US" dirty="0">
                <a:sym typeface="Wingdings" pitchFamily="2" charset="2"/>
              </a:rPr>
              <a:t>I/O Interrupt</a:t>
            </a:r>
          </a:p>
          <a:p>
            <a:pPr lvl="1"/>
            <a:r>
              <a:rPr lang="en-US" dirty="0">
                <a:sym typeface="Wingdings" pitchFamily="2" charset="2"/>
              </a:rPr>
              <a:t>Memory Mapped I/O</a:t>
            </a:r>
          </a:p>
          <a:p>
            <a:r>
              <a:rPr lang="en-US" dirty="0">
                <a:sym typeface="Wingdings" pitchFamily="2" charset="2"/>
              </a:rPr>
              <a:t>Interacting with a device</a:t>
            </a:r>
          </a:p>
          <a:p>
            <a:pPr lvl="1"/>
            <a:r>
              <a:rPr lang="en-US" dirty="0">
                <a:sym typeface="Wingdings" pitchFamily="2" charset="2"/>
              </a:rPr>
              <a:t>Programmed I/O</a:t>
            </a:r>
          </a:p>
          <a:p>
            <a:pPr lvl="1"/>
            <a:r>
              <a:rPr lang="en-US" dirty="0">
                <a:sym typeface="Wingdings" pitchFamily="2" charset="2"/>
              </a:rPr>
              <a:t>Interrupt driven I/O</a:t>
            </a:r>
          </a:p>
          <a:p>
            <a:pPr lvl="1"/>
            <a:r>
              <a:rPr lang="en-US" dirty="0">
                <a:sym typeface="Wingdings" pitchFamily="2" charset="2"/>
              </a:rPr>
              <a:t>DMA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871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76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4" y="174519"/>
            <a:ext cx="8331498" cy="533400"/>
          </a:xfrm>
        </p:spPr>
        <p:txBody>
          <a:bodyPr/>
          <a:lstStyle/>
          <a:p>
            <a:r>
              <a:rPr lang="en-US" sz="36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382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600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77444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41987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75132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397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7382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996226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93914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23974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41987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41987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23974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64567" y="2653352"/>
            <a:ext cx="15817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96603" y="2667000"/>
            <a:ext cx="10695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4561" y="2653352"/>
            <a:ext cx="15937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99841" y="2667000"/>
            <a:ext cx="15658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49832" y="2794135"/>
            <a:ext cx="15055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54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451056" y="5456121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7450456" y="5579735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252754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810000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2" y="5302011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00052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911-D657-514F-AEA8-7DC180DC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12F0-FC4B-AA4F-9E67-232EA099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4893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D99E-AD1F-1C4A-9B51-09D14B5F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0379A-8157-DD42-8FAF-8C4C80FE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532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F46A8B0-D0F4-C544-A015-A370CB988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Software Layers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CEFA948-DDC5-DB4E-BFA5-4B9588133B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5210175"/>
            <a:ext cx="7772400" cy="8858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/>
              <a:t>Layers of the I/O Software System</a:t>
            </a:r>
          </a:p>
        </p:txBody>
      </p:sp>
      <p:pic>
        <p:nvPicPr>
          <p:cNvPr id="15365" name="Picture 5" descr="C:\B\b4\JPG\foo\5-10.jpg">
            <a:extLst>
              <a:ext uri="{FF2B5EF4-FFF2-40B4-BE49-F238E27FC236}">
                <a16:creationId xmlns:a16="http://schemas.microsoft.com/office/drawing/2014/main" id="{6BB9D597-2D59-9141-9D21-384F905C2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77963"/>
            <a:ext cx="7934325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18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C15E-36A5-5D4A-BCEF-36556FC24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- Output Concepts</a:t>
            </a:r>
          </a:p>
        </p:txBody>
      </p:sp>
    </p:spTree>
    <p:extLst>
      <p:ext uri="{BB962C8B-B14F-4D97-AF65-F5344CB8AC3E}">
        <p14:creationId xmlns:p14="http://schemas.microsoft.com/office/powerpoint/2010/main" val="30059623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F46A8B0-D0F4-C544-A015-A370CB988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Interrupt Handlers (Repeat)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0FFD49-1370-0E46-8B58-12FAE4192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Device drivers after starting an operation-  blocks</a:t>
            </a:r>
          </a:p>
          <a:p>
            <a:r>
              <a:rPr lang="en-US" sz="2000" dirty="0"/>
              <a:t>On receiving an interrupt, the driver unblocks</a:t>
            </a:r>
          </a:p>
          <a:p>
            <a:r>
              <a:rPr lang="en-US" sz="2000" dirty="0"/>
              <a:t>Interrupt handling</a:t>
            </a:r>
          </a:p>
          <a:p>
            <a:pPr lvl="1"/>
            <a:r>
              <a:rPr lang="en-US" sz="2000" dirty="0"/>
              <a:t>Unlocks the driver (using semaphore)</a:t>
            </a:r>
          </a:p>
          <a:p>
            <a:r>
              <a:rPr lang="en-US" sz="2000" dirty="0"/>
              <a:t>A lot of other activities are done as a part of interrupt handling</a:t>
            </a:r>
          </a:p>
          <a:p>
            <a:pPr lvl="2"/>
            <a:r>
              <a:rPr lang="en-US" sz="1800" dirty="0"/>
              <a:t>Register Saving </a:t>
            </a:r>
          </a:p>
          <a:p>
            <a:pPr lvl="2"/>
            <a:r>
              <a:rPr lang="en-US" sz="1800" dirty="0"/>
              <a:t>Set up context for Interrupt service routine</a:t>
            </a:r>
          </a:p>
          <a:p>
            <a:pPr lvl="3"/>
            <a:r>
              <a:rPr lang="en-US" sz="1600" dirty="0"/>
              <a:t>Setting up </a:t>
            </a:r>
            <a:r>
              <a:rPr lang="en-US" sz="1600" dirty="0" err="1"/>
              <a:t>TLb</a:t>
            </a:r>
            <a:r>
              <a:rPr lang="en-US" sz="1600" dirty="0"/>
              <a:t>, MMU, Page Table</a:t>
            </a:r>
          </a:p>
          <a:p>
            <a:pPr lvl="2"/>
            <a:r>
              <a:rPr lang="en-US" sz="1800" dirty="0"/>
              <a:t>Set up stack for interrupt service-procedure</a:t>
            </a:r>
          </a:p>
          <a:p>
            <a:pPr lvl="2"/>
            <a:r>
              <a:rPr lang="en-US" sz="1800" dirty="0"/>
              <a:t>Ack the interrupt controller</a:t>
            </a:r>
          </a:p>
          <a:p>
            <a:pPr lvl="2"/>
            <a:r>
              <a:rPr lang="en-US" sz="1800" dirty="0"/>
              <a:t>Copy registers </a:t>
            </a:r>
          </a:p>
          <a:p>
            <a:pPr lvl="2"/>
            <a:r>
              <a:rPr lang="en-US" sz="1800" dirty="0"/>
              <a:t>Run Interrupt service procedure</a:t>
            </a:r>
          </a:p>
          <a:p>
            <a:pPr lvl="2"/>
            <a:r>
              <a:rPr lang="en-US" sz="1800" dirty="0"/>
              <a:t>Choose the process to run next</a:t>
            </a:r>
          </a:p>
          <a:p>
            <a:pPr lvl="2"/>
            <a:r>
              <a:rPr lang="en-US" sz="1800" dirty="0"/>
              <a:t>Set up MMU context for the process to run next</a:t>
            </a:r>
          </a:p>
          <a:p>
            <a:pPr lvl="2"/>
            <a:r>
              <a:rPr lang="en-US" sz="1800" dirty="0"/>
              <a:t>Load and run new process</a:t>
            </a:r>
          </a:p>
        </p:txBody>
      </p:sp>
    </p:spTree>
    <p:extLst>
      <p:ext uri="{BB962C8B-B14F-4D97-AF65-F5344CB8AC3E}">
        <p14:creationId xmlns:p14="http://schemas.microsoft.com/office/powerpoint/2010/main" val="71787592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3A9A-2FFA-2241-A785-83CBF17D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B5B7F-4F92-D742-A00B-B912B4FC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number of device registers and nature of commands vary radically from device to device</a:t>
            </a:r>
          </a:p>
          <a:p>
            <a:pPr lvl="1"/>
            <a:r>
              <a:rPr lang="en-IN" dirty="0"/>
              <a:t>Mouse driver has to accept information from the mouse how far it has moved and which button is pressed</a:t>
            </a:r>
          </a:p>
          <a:p>
            <a:pPr lvl="1"/>
            <a:r>
              <a:rPr lang="en-IN" dirty="0"/>
              <a:t>Disk driver have to know about sectors, track, cylinders, arm motion</a:t>
            </a:r>
          </a:p>
          <a:p>
            <a:r>
              <a:rPr lang="en-IN" dirty="0"/>
              <a:t>each I/O device attached to a computer needs some device-specific code for controlling it  </a:t>
            </a:r>
          </a:p>
          <a:p>
            <a:pPr lvl="1"/>
            <a:r>
              <a:rPr lang="en-IN" dirty="0"/>
              <a:t>This code is the device driver</a:t>
            </a:r>
          </a:p>
          <a:p>
            <a:r>
              <a:rPr lang="en-IN" dirty="0"/>
              <a:t>Device driver is generally written by the device’s manufacturer and delivered along with the device</a:t>
            </a:r>
          </a:p>
          <a:p>
            <a:pPr lvl="1"/>
            <a:r>
              <a:rPr lang="en-IN" dirty="0"/>
              <a:t>Device drivers are supplied for OS </a:t>
            </a:r>
          </a:p>
          <a:p>
            <a:r>
              <a:rPr lang="en-IN" dirty="0"/>
              <a:t>Each device driver usually handles one device type or class of closely related types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943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DA06-F3D1-DC42-B960-2714794A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E03C-EE26-FF4B-899B-2D803151A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driver has to be part of OS</a:t>
            </a:r>
          </a:p>
          <a:p>
            <a:pPr lvl="1"/>
            <a:r>
              <a:rPr lang="en-US" dirty="0"/>
              <a:t>to access device’s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F2584-35B0-E64A-B04C-0AE0D1806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50" y="1772816"/>
            <a:ext cx="5668925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70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2BC14-AB19-964F-BB04-2F009D0B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298092-BA98-3641-A77A-F8EA1DF99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Oss classify device drivers in to number of categories</a:t>
            </a:r>
          </a:p>
          <a:p>
            <a:pPr lvl="1"/>
            <a:r>
              <a:rPr lang="en-US" dirty="0"/>
              <a:t>Block Devices: Disks</a:t>
            </a:r>
          </a:p>
          <a:p>
            <a:pPr lvl="1"/>
            <a:r>
              <a:rPr lang="en-US" dirty="0"/>
              <a:t>Character Devices: Keyboards and Printers</a:t>
            </a:r>
          </a:p>
          <a:p>
            <a:pPr lvl="2"/>
            <a:r>
              <a:rPr lang="en-US" dirty="0"/>
              <a:t>Generate and accept stream of characters</a:t>
            </a:r>
          </a:p>
          <a:p>
            <a:r>
              <a:rPr lang="en-US" dirty="0"/>
              <a:t>Standard interface that all block drivers (and character drivers) must support</a:t>
            </a:r>
          </a:p>
          <a:p>
            <a:pPr lvl="1"/>
            <a:r>
              <a:rPr lang="en-US" dirty="0"/>
              <a:t>Number of procedures that rest of the OS can call </a:t>
            </a:r>
            <a:r>
              <a:rPr lang="en-US" dirty="0" err="1"/>
              <a:t>eg</a:t>
            </a:r>
            <a:r>
              <a:rPr lang="en-US" dirty="0"/>
              <a:t> read a block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IN" dirty="0"/>
              <a:t>to accept abstract read and write requests from the device-independent software above it </a:t>
            </a:r>
          </a:p>
          <a:p>
            <a:r>
              <a:rPr lang="en-IN" dirty="0"/>
              <a:t>Execution of requests</a:t>
            </a:r>
          </a:p>
          <a:p>
            <a:r>
              <a:rPr lang="en-IN" dirty="0"/>
              <a:t>Power management and logs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0635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E20B3-7A0D-674E-87BC-915D65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– Functions (1)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EED71-D98E-DD49-B092-AA1E5DA9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8138864" cy="5105400"/>
          </a:xfrm>
        </p:spPr>
        <p:txBody>
          <a:bodyPr/>
          <a:lstStyle/>
          <a:p>
            <a:r>
              <a:rPr lang="en-IN" dirty="0"/>
              <a:t>Initialize the device</a:t>
            </a:r>
          </a:p>
          <a:p>
            <a:r>
              <a:rPr lang="en-IN" dirty="0"/>
              <a:t>Check if input parameters are valid </a:t>
            </a:r>
          </a:p>
          <a:p>
            <a:pPr lvl="1"/>
            <a:r>
              <a:rPr lang="en-IN" dirty="0"/>
              <a:t>If not error is generated</a:t>
            </a:r>
          </a:p>
          <a:p>
            <a:r>
              <a:rPr lang="en-IN" dirty="0"/>
              <a:t>If inputs are valid, translation from abstract to concrete term</a:t>
            </a:r>
          </a:p>
          <a:p>
            <a:pPr lvl="1"/>
            <a:r>
              <a:rPr lang="en-IN" dirty="0"/>
              <a:t>For a disk driver</a:t>
            </a:r>
          </a:p>
          <a:p>
            <a:pPr lvl="2"/>
            <a:r>
              <a:rPr lang="en-IN" dirty="0"/>
              <a:t>Convert a linear block number to head, track, sector, and cylinder numbers </a:t>
            </a:r>
          </a:p>
          <a:p>
            <a:r>
              <a:rPr lang="en-IN" dirty="0"/>
              <a:t>Check if the device is in use</a:t>
            </a:r>
          </a:p>
          <a:p>
            <a:pPr lvl="1"/>
            <a:r>
              <a:rPr lang="en-IN" dirty="0"/>
              <a:t>If busy, the request is put in the queue</a:t>
            </a:r>
          </a:p>
          <a:p>
            <a:pPr lvl="1"/>
            <a:r>
              <a:rPr lang="en-IN" dirty="0"/>
              <a:t>If Idle, hardware status is checked – if it can accept the request – there may be need to switch on the device etc</a:t>
            </a:r>
          </a:p>
          <a:p>
            <a:r>
              <a:rPr lang="en-IN" dirty="0"/>
              <a:t>When device is free, actual control can begin</a:t>
            </a:r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9456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E20B3-7A0D-674E-87BC-915D65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– Functions (2)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EED71-D98E-DD49-B092-AA1E5DA99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8138864" cy="5105400"/>
          </a:xfrm>
        </p:spPr>
        <p:txBody>
          <a:bodyPr/>
          <a:lstStyle/>
          <a:p>
            <a:r>
              <a:rPr lang="en-IN" dirty="0"/>
              <a:t>Controlling a device -&gt; issuing a sequence of commands</a:t>
            </a:r>
          </a:p>
          <a:p>
            <a:r>
              <a:rPr lang="en-IN" dirty="0"/>
              <a:t>Driver issues commands</a:t>
            </a:r>
          </a:p>
          <a:p>
            <a:r>
              <a:rPr lang="en-IN" dirty="0"/>
              <a:t>To drive a commend</a:t>
            </a:r>
          </a:p>
          <a:p>
            <a:pPr lvl="1"/>
            <a:r>
              <a:rPr lang="en-IN" dirty="0"/>
              <a:t>Driver writes a command into device’s control registers</a:t>
            </a:r>
          </a:p>
          <a:p>
            <a:pPr lvl="2"/>
            <a:r>
              <a:rPr lang="en-IN" dirty="0"/>
              <a:t>Once the command is accepted by the device, the controller issue more commands</a:t>
            </a:r>
          </a:p>
          <a:p>
            <a:r>
              <a:rPr lang="en-IN" dirty="0"/>
              <a:t>Device driver waits until controller does some work on it</a:t>
            </a:r>
          </a:p>
          <a:p>
            <a:pPr lvl="1"/>
            <a:r>
              <a:rPr lang="en-IN" dirty="0"/>
              <a:t>In some operations (</a:t>
            </a:r>
            <a:r>
              <a:rPr lang="en-IN" dirty="0" err="1"/>
              <a:t>eg</a:t>
            </a:r>
            <a:r>
              <a:rPr lang="en-IN" dirty="0"/>
              <a:t> screen scrolling), waiting is not required</a:t>
            </a:r>
          </a:p>
          <a:p>
            <a:r>
              <a:rPr lang="en-IN" dirty="0"/>
              <a:t>Blocked driver is awakened by the interrupt by the controller</a:t>
            </a:r>
          </a:p>
          <a:p>
            <a:r>
              <a:rPr lang="en-IN" dirty="0"/>
              <a:t>Driver checks for errors </a:t>
            </a:r>
          </a:p>
          <a:p>
            <a:pPr lvl="1"/>
            <a:r>
              <a:rPr lang="en-IN" dirty="0"/>
              <a:t>If there is error, it passes it upwards</a:t>
            </a:r>
          </a:p>
          <a:p>
            <a:r>
              <a:rPr lang="en-IN" dirty="0"/>
              <a:t>If everything is all right, the driver may have data to pass on to the device-independent software (</a:t>
            </a:r>
            <a:r>
              <a:rPr lang="en-IN" dirty="0" err="1"/>
              <a:t>eg</a:t>
            </a:r>
            <a:r>
              <a:rPr lang="en-IN" dirty="0"/>
              <a:t> block just read)</a:t>
            </a:r>
          </a:p>
          <a:p>
            <a:r>
              <a:rPr lang="en-IN" dirty="0"/>
              <a:t>Selects next request for execution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1789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>
            <a:extLst>
              <a:ext uri="{FF2B5EF4-FFF2-40B4-BE49-F238E27FC236}">
                <a16:creationId xmlns:a16="http://schemas.microsoft.com/office/drawing/2014/main" id="{0ABB5D8E-4AD0-8047-A66C-B6BBB7BF1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I/O Software “Stack”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9521B6-7229-984C-870A-37DA4E8B6D89}"/>
              </a:ext>
            </a:extLst>
          </p:cNvPr>
          <p:cNvGrpSpPr/>
          <p:nvPr/>
        </p:nvGrpSpPr>
        <p:grpSpPr>
          <a:xfrm>
            <a:off x="844550" y="1485900"/>
            <a:ext cx="7537450" cy="4090988"/>
            <a:chOff x="844550" y="1485900"/>
            <a:chExt cx="7537450" cy="4090988"/>
          </a:xfrm>
        </p:grpSpPr>
        <p:grpSp>
          <p:nvGrpSpPr>
            <p:cNvPr id="371715" name="Group 3">
              <a:extLst>
                <a:ext uri="{FF2B5EF4-FFF2-40B4-BE49-F238E27FC236}">
                  <a16:creationId xmlns:a16="http://schemas.microsoft.com/office/drawing/2014/main" id="{4B6E00A5-9F93-6C4A-932F-34D149818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1485900"/>
              <a:ext cx="3581400" cy="4090988"/>
              <a:chOff x="2064" y="1064"/>
              <a:chExt cx="2256" cy="2577"/>
            </a:xfrm>
          </p:grpSpPr>
          <p:sp>
            <p:nvSpPr>
              <p:cNvPr id="371716" name="Rectangle 4">
                <a:extLst>
                  <a:ext uri="{FF2B5EF4-FFF2-40B4-BE49-F238E27FC236}">
                    <a16:creationId xmlns:a16="http://schemas.microsoft.com/office/drawing/2014/main" id="{0F51FB1F-647D-764D-BF33-3D4220CA1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064"/>
                <a:ext cx="2252" cy="2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User Level Software</a:t>
                </a:r>
              </a:p>
            </p:txBody>
          </p:sp>
          <p:sp>
            <p:nvSpPr>
              <p:cNvPr id="371717" name="Rectangle 5">
                <a:extLst>
                  <a:ext uri="{FF2B5EF4-FFF2-40B4-BE49-F238E27FC236}">
                    <a16:creationId xmlns:a16="http://schemas.microsoft.com/office/drawing/2014/main" id="{91F73F71-284D-ED4C-BAD6-B1ECBB47F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352"/>
                <a:ext cx="2252" cy="4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Device Independent</a:t>
                </a:r>
              </a:p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Software</a:t>
                </a:r>
              </a:p>
            </p:txBody>
          </p:sp>
          <p:sp>
            <p:nvSpPr>
              <p:cNvPr id="371718" name="Rectangle 6">
                <a:extLst>
                  <a:ext uri="{FF2B5EF4-FFF2-40B4-BE49-F238E27FC236}">
                    <a16:creationId xmlns:a16="http://schemas.microsoft.com/office/drawing/2014/main" id="{85D82D34-B7A1-9540-A3DF-DE5069035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880"/>
                <a:ext cx="2256" cy="582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Device Drivers</a:t>
                </a:r>
              </a:p>
              <a:p>
                <a:pPr algn="ctr" eaLnBrk="1" hangingPunct="1"/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719" name="Rectangle 7">
                <a:extLst>
                  <a:ext uri="{FF2B5EF4-FFF2-40B4-BE49-F238E27FC236}">
                    <a16:creationId xmlns:a16="http://schemas.microsoft.com/office/drawing/2014/main" id="{00055F08-C8A6-3241-ADE9-6441A5336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48"/>
                <a:ext cx="2256" cy="582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Interrupt Handlers</a:t>
                </a:r>
              </a:p>
              <a:p>
                <a:pPr algn="ctr" eaLnBrk="1" hangingPunct="1"/>
                <a:endParaRPr lang="en-US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1720" name="Rectangle 8">
                <a:extLst>
                  <a:ext uri="{FF2B5EF4-FFF2-40B4-BE49-F238E27FC236}">
                    <a16:creationId xmlns:a16="http://schemas.microsoft.com/office/drawing/2014/main" id="{31CC16E2-8E3D-E94C-B8CC-01F7439CF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408"/>
                <a:ext cx="2256" cy="233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sp>
          <p:nvSpPr>
            <p:cNvPr id="371721" name="Text Box 9">
              <a:extLst>
                <a:ext uri="{FF2B5EF4-FFF2-40B4-BE49-F238E27FC236}">
                  <a16:creationId xmlns:a16="http://schemas.microsoft.com/office/drawing/2014/main" id="{BCF8DE97-7046-CB44-BF0E-83C276819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1549400"/>
              <a:ext cx="19050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I/O API &amp; libraries</a:t>
              </a:r>
            </a:p>
          </p:txBody>
        </p:sp>
        <p:sp>
          <p:nvSpPr>
            <p:cNvPr id="371722" name="Text Box 10">
              <a:extLst>
                <a:ext uri="{FF2B5EF4-FFF2-40B4-BE49-F238E27FC236}">
                  <a16:creationId xmlns:a16="http://schemas.microsoft.com/office/drawing/2014/main" id="{30182507-AC0F-B249-9790-99B5702A8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3225800"/>
              <a:ext cx="2057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Device Dependent</a:t>
              </a:r>
            </a:p>
          </p:txBody>
        </p:sp>
        <p:sp>
          <p:nvSpPr>
            <p:cNvPr id="371723" name="Text Box 11">
              <a:extLst>
                <a:ext uri="{FF2B5EF4-FFF2-40B4-BE49-F238E27FC236}">
                  <a16:creationId xmlns:a16="http://schemas.microsoft.com/office/drawing/2014/main" id="{A7557A4B-FF45-DB45-8EC8-964687B6D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550" y="4368800"/>
              <a:ext cx="2057400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Device Dependent – as short as possible</a:t>
              </a:r>
            </a:p>
          </p:txBody>
        </p:sp>
        <p:sp>
          <p:nvSpPr>
            <p:cNvPr id="371724" name="Text Box 12">
              <a:extLst>
                <a:ext uri="{FF2B5EF4-FFF2-40B4-BE49-F238E27FC236}">
                  <a16:creationId xmlns:a16="http://schemas.microsoft.com/office/drawing/2014/main" id="{E9ED13CF-3FDD-CB49-90EE-DCC185434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2133600"/>
              <a:ext cx="1676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800">
                  <a:latin typeface="Calibri" panose="020F0502020204030204" pitchFamily="34" charset="0"/>
                  <a:cs typeface="Calibri" panose="020F0502020204030204" pitchFamily="34" charset="0"/>
                </a:rPr>
                <a:t>(Rest of the OS)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5241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27FE-8427-9345-942F-15E4E79E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Independent I/O Software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703F6-D82B-3D44-87E6-C6F72706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7648080" cy="30243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044570-D5A9-DA4B-B5DF-B6B48DEB5DDC}"/>
              </a:ext>
            </a:extLst>
          </p:cNvPr>
          <p:cNvSpPr txBox="1">
            <a:spLocks/>
          </p:cNvSpPr>
          <p:nvPr/>
        </p:nvSpPr>
        <p:spPr bwMode="auto">
          <a:xfrm>
            <a:off x="543097" y="4421889"/>
            <a:ext cx="7924800" cy="194272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dirty="0"/>
              <a:t>Function of Device Independent I/O SW</a:t>
            </a:r>
          </a:p>
          <a:p>
            <a:pPr lvl="1"/>
            <a:r>
              <a:rPr lang="en-IN" dirty="0"/>
              <a:t>to perform the I/O functions that are common to all devices</a:t>
            </a:r>
          </a:p>
          <a:p>
            <a:pPr lvl="1"/>
            <a:r>
              <a:rPr lang="en-IN" dirty="0"/>
              <a:t>to provide a uniform interface to the user-level software </a:t>
            </a:r>
          </a:p>
          <a:p>
            <a:pPr marL="457200" lvl="1" indent="0">
              <a:buNone/>
            </a:pPr>
            <a:r>
              <a:rPr lang="en-IN" dirty="0"/>
              <a:t> 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37086190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50E6687-D6D7-3047-BB05-107D372EC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Device-Independent I/O Software (2) – Uniform Interfacing</a:t>
            </a:r>
            <a:endParaRPr lang="en-US" altLang="en-US" sz="4000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AADF298-FA98-1E49-BC44-3F1D89002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4304" y="1422380"/>
            <a:ext cx="7924800" cy="5105400"/>
          </a:xfrm>
        </p:spPr>
        <p:txBody>
          <a:bodyPr/>
          <a:lstStyle/>
          <a:p>
            <a:pPr>
              <a:buFontTx/>
              <a:buNone/>
            </a:pPr>
            <a:endParaRPr lang="en-US" altLang="en-US" dirty="0">
              <a:solidFill>
                <a:srgbClr val="0070C0"/>
              </a:solidFill>
            </a:endParaRPr>
          </a:p>
          <a:p>
            <a:pPr>
              <a:buFontTx/>
              <a:buNone/>
            </a:pPr>
            <a:r>
              <a:rPr lang="en-US" altLang="en-US" dirty="0">
                <a:solidFill>
                  <a:srgbClr val="0070C0"/>
                </a:solidFill>
              </a:rPr>
              <a:t>(a) Without a standard driver interface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70C0"/>
                </a:solidFill>
              </a:rPr>
              <a:t>(b) With a standard driver interface</a:t>
            </a:r>
          </a:p>
        </p:txBody>
      </p:sp>
      <p:pic>
        <p:nvPicPr>
          <p:cNvPr id="20486" name="Picture 6" descr="C:\B\b4\JPG\foo\5-13.jpg">
            <a:extLst>
              <a:ext uri="{FF2B5EF4-FFF2-40B4-BE49-F238E27FC236}">
                <a16:creationId xmlns:a16="http://schemas.microsoft.com/office/drawing/2014/main" id="{8E5C29F5-9CC1-FD41-B95E-929408CE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1" y="2996952"/>
            <a:ext cx="8315325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F82D742-9305-FB4C-A9BA-8D4C37656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133" y="587494"/>
            <a:ext cx="3459846" cy="136815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E1D6737-6967-6246-AD37-3F2E3375D8E9}"/>
              </a:ext>
            </a:extLst>
          </p:cNvPr>
          <p:cNvSpPr/>
          <p:nvPr/>
        </p:nvSpPr>
        <p:spPr bwMode="auto">
          <a:xfrm>
            <a:off x="5148064" y="707919"/>
            <a:ext cx="522448" cy="206481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31106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0D74-9855-9E48-8963-C74C1E62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620125" cy="533400"/>
          </a:xfrm>
        </p:spPr>
        <p:txBody>
          <a:bodyPr/>
          <a:lstStyle/>
          <a:p>
            <a:r>
              <a:rPr lang="en-US" altLang="en-US" dirty="0"/>
              <a:t>Device-Independent I/O Software (3) – Buffering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54FB-5B2B-E546-A56C-0CE3E234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786408"/>
          </a:xfrm>
        </p:spPr>
        <p:txBody>
          <a:bodyPr/>
          <a:lstStyle/>
          <a:p>
            <a:r>
              <a:rPr lang="en-US" dirty="0"/>
              <a:t>Buffering improves efficiency</a:t>
            </a:r>
          </a:p>
        </p:txBody>
      </p:sp>
      <p:pic>
        <p:nvPicPr>
          <p:cNvPr id="4" name="Picture 5" descr="C:\B\b4\JPG\foo\5-14.jpg">
            <a:extLst>
              <a:ext uri="{FF2B5EF4-FFF2-40B4-BE49-F238E27FC236}">
                <a16:creationId xmlns:a16="http://schemas.microsoft.com/office/drawing/2014/main" id="{8D4D69E2-AB72-B844-89E0-7D59036F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78773"/>
            <a:ext cx="7429500" cy="30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66845A7-FCB3-C74B-B6CF-29D1D667A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31" y="5373216"/>
            <a:ext cx="8313338" cy="1593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kern="0" dirty="0">
                <a:solidFill>
                  <a:srgbClr val="0070C0"/>
                </a:solidFill>
              </a:rPr>
              <a:t>(a) Unbuffered input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kern="0" dirty="0">
                <a:solidFill>
                  <a:srgbClr val="0070C0"/>
                </a:solidFill>
              </a:rPr>
              <a:t>(b) Buffering in user space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kern="0" dirty="0">
                <a:solidFill>
                  <a:srgbClr val="0070C0"/>
                </a:solidFill>
              </a:rPr>
              <a:t>(c) Buffering in the kernel followed by copying to user space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kern="0" dirty="0">
                <a:solidFill>
                  <a:srgbClr val="0070C0"/>
                </a:solidFill>
              </a:rPr>
              <a:t>(d) Double buffering in the kernel</a:t>
            </a:r>
            <a:endParaRPr lang="en-US" altLang="en-US" sz="1800" kern="0" dirty="0">
              <a:solidFill>
                <a:srgbClr val="0070C0"/>
              </a:solidFill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387D38-1BE6-6E49-852A-2A348BD78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475" y="707919"/>
            <a:ext cx="3459846" cy="136815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368EE01-DE79-6B48-B290-73DF3E8528E0}"/>
              </a:ext>
            </a:extLst>
          </p:cNvPr>
          <p:cNvSpPr/>
          <p:nvPr/>
        </p:nvSpPr>
        <p:spPr bwMode="auto">
          <a:xfrm flipV="1">
            <a:off x="5148064" y="914400"/>
            <a:ext cx="522448" cy="326919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831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Calibri"/>
              </a:rPr>
              <a:t>Recall: Five Components of a Computer</a:t>
            </a:r>
            <a:endParaRPr dirty="0">
              <a:sym typeface="Calibri"/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sym typeface="Calibri"/>
              </a:rPr>
              <a:t>Components a computer needs to work</a:t>
            </a:r>
            <a:endParaRPr dirty="0"/>
          </a:p>
          <a:p>
            <a:pPr lvl="1"/>
            <a:r>
              <a:rPr lang="en-US" dirty="0">
                <a:sym typeface="Calibri"/>
              </a:rPr>
              <a:t>Control</a:t>
            </a:r>
            <a:endParaRPr dirty="0"/>
          </a:p>
          <a:p>
            <a:pPr lvl="1"/>
            <a:r>
              <a:rPr lang="en-US" dirty="0">
                <a:sym typeface="Calibri"/>
              </a:rPr>
              <a:t>Datapath</a:t>
            </a:r>
            <a:endParaRPr dirty="0">
              <a:sym typeface="Calibri"/>
            </a:endParaRPr>
          </a:p>
          <a:p>
            <a:pPr lvl="1"/>
            <a:r>
              <a:rPr lang="en-US" dirty="0">
                <a:sym typeface="Calibri"/>
              </a:rPr>
              <a:t>Memory</a:t>
            </a:r>
            <a:endParaRPr dirty="0"/>
          </a:p>
          <a:p>
            <a:pPr lvl="1"/>
            <a:r>
              <a:rPr lang="en-US" b="1" dirty="0">
                <a:sym typeface="Calibri"/>
              </a:rPr>
              <a:t>Input</a:t>
            </a:r>
            <a:endParaRPr b="1" dirty="0"/>
          </a:p>
          <a:p>
            <a:pPr lvl="1"/>
            <a:r>
              <a:rPr lang="en-US" b="1" dirty="0">
                <a:sym typeface="Calibri"/>
              </a:rPr>
              <a:t>Output</a:t>
            </a:r>
            <a:endParaRPr b="1" dirty="0"/>
          </a:p>
          <a:p>
            <a:pPr lvl="1"/>
            <a:endParaRPr dirty="0">
              <a:sym typeface="Calibri"/>
            </a:endParaRPr>
          </a:p>
          <a:p>
            <a:pPr lvl="1"/>
            <a:endParaRPr dirty="0">
              <a:sym typeface="Calibri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3200400" y="25603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429000" y="31089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3429000" y="32552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5029200" y="31089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6629400" y="31089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3200400" y="26416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3575304" y="3657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3575304" y="4572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3429000" y="37033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3439886" y="46451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29200" y="32552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629400" y="32552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7"/>
          <p:cNvSpPr/>
          <p:nvPr/>
        </p:nvSpPr>
        <p:spPr>
          <a:xfrm>
            <a:off x="6775704" y="36576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6775704" y="4572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6629400" y="37033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6629400" y="46451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601;g5ce8b99149_0_339">
            <a:extLst>
              <a:ext uri="{FF2B5EF4-FFF2-40B4-BE49-F238E27FC236}">
                <a16:creationId xmlns:a16="http://schemas.microsoft.com/office/drawing/2014/main" id="{EB88F992-5460-2C4B-B94B-20CDB294367C}"/>
              </a:ext>
            </a:extLst>
          </p:cNvPr>
          <p:cNvSpPr txBox="1">
            <a:spLocks/>
          </p:cNvSpPr>
          <p:nvPr/>
        </p:nvSpPr>
        <p:spPr>
          <a:xfrm>
            <a:off x="31924" y="6540798"/>
            <a:ext cx="489712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Morgan Rae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Reschenberg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Course 61C, 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30658632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C578B73-F0C9-1B42-A21F-5BBEC3BDF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Device-Independent I/O Software – Sending packet on network – buffering </a:t>
            </a:r>
            <a:endParaRPr lang="en-US" altLang="en-US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95D9F3D-FC19-C44C-97A7-C26D11D2AF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576" y="5807181"/>
            <a:ext cx="7772400" cy="885825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dirty="0"/>
              <a:t>Networking may involve many copies</a:t>
            </a:r>
            <a:endParaRPr lang="en-US" altLang="en-US" sz="2800" dirty="0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C2C6DF30-C7C5-3B41-87F2-327BC85D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1" t="43065" r="23148" b="36589"/>
          <a:stretch>
            <a:fillRect/>
          </a:stretch>
        </p:blipFill>
        <p:spPr bwMode="auto">
          <a:xfrm>
            <a:off x="1247775" y="2216256"/>
            <a:ext cx="64389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3291E2B-A79B-AA41-90DC-DE26C1E68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0151" y="853707"/>
            <a:ext cx="3091169" cy="12223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9695E2-5FB3-AA4A-ABCF-7B571CD84108}"/>
              </a:ext>
            </a:extLst>
          </p:cNvPr>
          <p:cNvSpPr/>
          <p:nvPr/>
        </p:nvSpPr>
        <p:spPr bwMode="auto">
          <a:xfrm flipV="1">
            <a:off x="5417703" y="1003512"/>
            <a:ext cx="522448" cy="326919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5259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4650-1795-D14B-A31E-CAA0BE4E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706B-19F5-EB49-9497-58A65D0F6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error reporting</a:t>
            </a:r>
          </a:p>
          <a:p>
            <a:pPr lvl="1"/>
            <a:r>
              <a:rPr lang="en-US" dirty="0"/>
              <a:t>Device independent</a:t>
            </a:r>
          </a:p>
          <a:p>
            <a:r>
              <a:rPr lang="en-US" dirty="0"/>
              <a:t>Errors can happen in many ways</a:t>
            </a:r>
          </a:p>
          <a:p>
            <a:pPr lvl="1"/>
            <a:r>
              <a:rPr lang="en-US" dirty="0"/>
              <a:t>Programming Errors – </a:t>
            </a:r>
            <a:r>
              <a:rPr lang="en-US" dirty="0" err="1"/>
              <a:t>eg</a:t>
            </a:r>
            <a:r>
              <a:rPr lang="en-US" dirty="0"/>
              <a:t> writing to a keyboard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Trying to write to a disk block that has been damaged</a:t>
            </a:r>
          </a:p>
          <a:p>
            <a:pPr lvl="1"/>
            <a:r>
              <a:rPr lang="en-US" dirty="0"/>
              <a:t>Trying to read from a device that is switched off</a:t>
            </a:r>
          </a:p>
          <a:p>
            <a:r>
              <a:rPr lang="en-US" dirty="0"/>
              <a:t>Device specific errors may be handled by Device Driver </a:t>
            </a:r>
          </a:p>
          <a:p>
            <a:pPr lvl="1"/>
            <a:r>
              <a:rPr lang="en-US" dirty="0"/>
              <a:t>If it is not able to handle the error, it passes problem to device independent software. Solutions: </a:t>
            </a:r>
          </a:p>
          <a:p>
            <a:pPr lvl="2"/>
            <a:r>
              <a:rPr lang="en-US" dirty="0"/>
              <a:t>This software may inform user about the problem – </a:t>
            </a:r>
            <a:r>
              <a:rPr lang="en-US" dirty="0" err="1"/>
              <a:t>eg</a:t>
            </a:r>
            <a:r>
              <a:rPr lang="en-US" dirty="0"/>
              <a:t> using dialog box</a:t>
            </a:r>
          </a:p>
          <a:p>
            <a:pPr lvl="2"/>
            <a:r>
              <a:rPr lang="en-US" dirty="0"/>
              <a:t>Ignoring the error</a:t>
            </a:r>
          </a:p>
          <a:p>
            <a:pPr lvl="2"/>
            <a:r>
              <a:rPr lang="en-US" dirty="0"/>
              <a:t>Retry </a:t>
            </a:r>
          </a:p>
          <a:p>
            <a:pPr lvl="2"/>
            <a:r>
              <a:rPr lang="en-US" dirty="0"/>
              <a:t>Killing the process</a:t>
            </a:r>
          </a:p>
          <a:p>
            <a:pPr lvl="2"/>
            <a:r>
              <a:rPr lang="en-US" dirty="0"/>
              <a:t>Call fail with error code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4BF072C-137B-D942-AFF6-2880F12E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512" y="127084"/>
            <a:ext cx="3459846" cy="136815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910451-75D9-6F40-8A6D-F010A1DCFD90}"/>
              </a:ext>
            </a:extLst>
          </p:cNvPr>
          <p:cNvSpPr/>
          <p:nvPr/>
        </p:nvSpPr>
        <p:spPr bwMode="auto">
          <a:xfrm>
            <a:off x="5148064" y="707919"/>
            <a:ext cx="522448" cy="206481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0849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4650-1795-D14B-A31E-CAA0BE4E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54" y="332986"/>
            <a:ext cx="7162800" cy="533400"/>
          </a:xfrm>
        </p:spPr>
        <p:txBody>
          <a:bodyPr/>
          <a:lstStyle/>
          <a:p>
            <a:r>
              <a:rPr lang="en-US" sz="2800" dirty="0"/>
              <a:t>Allocating and Releasing </a:t>
            </a:r>
            <a:br>
              <a:rPr lang="en-US" sz="2800" dirty="0"/>
            </a:br>
            <a:r>
              <a:rPr lang="en-US" sz="2800" dirty="0"/>
              <a:t>Dedicated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706B-19F5-EB49-9497-58A65D0F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236"/>
            <a:ext cx="7924800" cy="4524564"/>
          </a:xfrm>
        </p:spPr>
        <p:txBody>
          <a:bodyPr/>
          <a:lstStyle/>
          <a:p>
            <a:r>
              <a:rPr lang="en-US" dirty="0"/>
              <a:t>Some devices can be used by a single process at a time</a:t>
            </a:r>
          </a:p>
          <a:p>
            <a:r>
              <a:rPr lang="en-US" dirty="0"/>
              <a:t>OS must examine requests – accept or reject them</a:t>
            </a:r>
          </a:p>
          <a:p>
            <a:r>
              <a:rPr lang="en-US" dirty="0"/>
              <a:t>There are many ways to do this</a:t>
            </a:r>
          </a:p>
          <a:p>
            <a:pPr lvl="1"/>
            <a:r>
              <a:rPr lang="en-US" dirty="0"/>
              <a:t>Perform open on a special file for the device directly </a:t>
            </a:r>
          </a:p>
          <a:p>
            <a:pPr lvl="2"/>
            <a:r>
              <a:rPr lang="en-US" dirty="0"/>
              <a:t>If device is unavailable – open fails</a:t>
            </a:r>
          </a:p>
          <a:p>
            <a:pPr lvl="1"/>
            <a:r>
              <a:rPr lang="en-US" dirty="0"/>
              <a:t>Special mechanisms for requesting and releasing dedicated devices</a:t>
            </a:r>
          </a:p>
          <a:p>
            <a:pPr lvl="2"/>
            <a:r>
              <a:rPr lang="en-US" dirty="0"/>
              <a:t>Block the caller process instead of failing – if device is busy </a:t>
            </a:r>
          </a:p>
          <a:p>
            <a:pPr lvl="3"/>
            <a:r>
              <a:rPr lang="en-US" dirty="0"/>
              <a:t>Put the process in the queue </a:t>
            </a:r>
          </a:p>
          <a:p>
            <a:pPr lvl="2"/>
            <a:r>
              <a:rPr lang="en-US" dirty="0"/>
              <a:t>When device is available, the first process in the queue is allowed to use it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4BF072C-137B-D942-AFF6-2880F12E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512" y="127084"/>
            <a:ext cx="3459846" cy="136815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910451-75D9-6F40-8A6D-F010A1DCFD90}"/>
              </a:ext>
            </a:extLst>
          </p:cNvPr>
          <p:cNvSpPr/>
          <p:nvPr/>
        </p:nvSpPr>
        <p:spPr bwMode="auto">
          <a:xfrm flipV="1">
            <a:off x="5148064" y="914400"/>
            <a:ext cx="522448" cy="210344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8316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4650-1795-D14B-A31E-CAA0BE4E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54" y="332986"/>
            <a:ext cx="7162800" cy="533400"/>
          </a:xfrm>
        </p:spPr>
        <p:txBody>
          <a:bodyPr/>
          <a:lstStyle/>
          <a:p>
            <a:r>
              <a:rPr lang="en-US" sz="2800" dirty="0"/>
              <a:t>Device Independent block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F706B-19F5-EB49-9497-58A65D0F6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5236"/>
            <a:ext cx="7924800" cy="4524564"/>
          </a:xfrm>
        </p:spPr>
        <p:txBody>
          <a:bodyPr/>
          <a:lstStyle/>
          <a:p>
            <a:r>
              <a:rPr lang="en-US" dirty="0"/>
              <a:t>Different disks may have different sector sizes</a:t>
            </a:r>
          </a:p>
          <a:p>
            <a:r>
              <a:rPr lang="en-US" dirty="0"/>
              <a:t>Device independent software hides this </a:t>
            </a:r>
          </a:p>
          <a:p>
            <a:r>
              <a:rPr lang="en-US" dirty="0"/>
              <a:t>It provides uniform block size to higher layers</a:t>
            </a:r>
          </a:p>
          <a:p>
            <a:r>
              <a:rPr lang="en-US" dirty="0"/>
              <a:t>Example: Treating several sectors as a single logical block</a:t>
            </a:r>
          </a:p>
          <a:p>
            <a:pPr lvl="1"/>
            <a:r>
              <a:rPr lang="en-US" dirty="0"/>
              <a:t>Allows higher layers to deal with abstract devices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4BF072C-137B-D942-AFF6-2880F12E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512" y="127084"/>
            <a:ext cx="3459846" cy="136815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910451-75D9-6F40-8A6D-F010A1DCFD90}"/>
              </a:ext>
            </a:extLst>
          </p:cNvPr>
          <p:cNvSpPr/>
          <p:nvPr/>
        </p:nvSpPr>
        <p:spPr bwMode="auto">
          <a:xfrm flipV="1">
            <a:off x="5148064" y="1093892"/>
            <a:ext cx="522448" cy="210344"/>
          </a:xfrm>
          <a:prstGeom prst="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18953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F45F-79C9-AF48-A689-AAFB8611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Space I/O software -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E2FB-A8B0-D14C-952A-58146DCE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4887555"/>
            <a:ext cx="7924800" cy="1798712"/>
          </a:xfrm>
        </p:spPr>
        <p:txBody>
          <a:bodyPr/>
          <a:lstStyle/>
          <a:p>
            <a:r>
              <a:rPr lang="en-US" dirty="0"/>
              <a:t>Libraries linked with user programs</a:t>
            </a:r>
          </a:p>
          <a:p>
            <a:r>
              <a:rPr lang="en-US" dirty="0"/>
              <a:t>System calls (including I/O system calls) are made by library procedures</a:t>
            </a:r>
          </a:p>
          <a:p>
            <a:r>
              <a:rPr lang="en-US" dirty="0"/>
              <a:t>Ex: </a:t>
            </a:r>
            <a:r>
              <a:rPr lang="en-IN" dirty="0" err="1">
                <a:solidFill>
                  <a:srgbClr val="1C31CA"/>
                </a:solidFill>
              </a:rPr>
              <a:t>printf</a:t>
            </a:r>
            <a:r>
              <a:rPr lang="en-IN" dirty="0"/>
              <a:t>("The square of %3d is %6d\n", </a:t>
            </a:r>
            <a:r>
              <a:rPr lang="en-IN" dirty="0" err="1"/>
              <a:t>i</a:t>
            </a:r>
            <a:r>
              <a:rPr lang="en-IN" dirty="0"/>
              <a:t>, </a:t>
            </a:r>
            <a:r>
              <a:rPr lang="en-IN" dirty="0" err="1"/>
              <a:t>i</a:t>
            </a:r>
            <a:r>
              <a:rPr lang="en-IN" dirty="0"/>
              <a:t>*</a:t>
            </a:r>
            <a:r>
              <a:rPr lang="en-IN" dirty="0" err="1"/>
              <a:t>i</a:t>
            </a:r>
            <a:r>
              <a:rPr lang="en-IN" dirty="0"/>
              <a:t>);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5D5718-D1AB-0346-AA1A-82925D42F0FD}"/>
              </a:ext>
            </a:extLst>
          </p:cNvPr>
          <p:cNvGrpSpPr/>
          <p:nvPr/>
        </p:nvGrpSpPr>
        <p:grpSpPr>
          <a:xfrm>
            <a:off x="1579005" y="1052736"/>
            <a:ext cx="5280285" cy="3406045"/>
            <a:chOff x="889024" y="1485900"/>
            <a:chExt cx="7492976" cy="4132263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B0CFE933-57D5-C94F-BEA8-36AFEC69A6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1485900"/>
              <a:ext cx="3581400" cy="4132263"/>
              <a:chOff x="2064" y="1064"/>
              <a:chExt cx="2256" cy="2603"/>
            </a:xfrm>
          </p:grpSpPr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8929F0-2D7D-DA4F-9B82-28676C031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064"/>
                <a:ext cx="2252" cy="25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User Level Software</a:t>
                </a:r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3614666A-9B97-A24A-A65E-D66EB24AE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352"/>
                <a:ext cx="2252" cy="447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Device Independent</a:t>
                </a: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Software</a:t>
                </a: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506F5788-594C-524B-B547-108E6FEB2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880"/>
                <a:ext cx="2256" cy="636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Device Drivers</a:t>
                </a:r>
              </a:p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9E90E475-84EE-2542-AE96-A5A7BB72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48"/>
                <a:ext cx="2256" cy="636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Interrupt Handlers</a:t>
                </a:r>
              </a:p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17AE2199-B9BE-CB4B-9E03-C76B346B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408"/>
                <a:ext cx="2256" cy="259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FFC17C47-DB0F-5A4A-A44F-A6B1DEF64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1549400"/>
              <a:ext cx="1905000" cy="634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1C31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I/O API &amp; libraries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1DB26DF5-5DDF-AC45-9642-4AC981A81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2987248"/>
              <a:ext cx="2057400" cy="709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Device Dependent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1A96F4A0-E8C8-0E4F-9420-F478925D3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024" y="4001962"/>
              <a:ext cx="2057400" cy="1306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Device Dependent – as short as possible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C471797-872F-8F47-8195-866139116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2133600"/>
              <a:ext cx="1676400" cy="709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(Rest of the OS)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98410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F45F-79C9-AF48-A689-AAFB8611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Space I/O software - Spooling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E2FB-A8B0-D14C-952A-58146DCE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4" y="4887555"/>
            <a:ext cx="8296597" cy="1798712"/>
          </a:xfrm>
        </p:spPr>
        <p:txBody>
          <a:bodyPr/>
          <a:lstStyle/>
          <a:p>
            <a:r>
              <a:rPr lang="en-IN" sz="2000" dirty="0"/>
              <a:t>A way of dealing with dedicated I/O devices in a multiprogramming system</a:t>
            </a:r>
          </a:p>
          <a:p>
            <a:pPr lvl="1"/>
            <a:r>
              <a:rPr lang="en-IN" sz="1800" dirty="0"/>
              <a:t>Spooled device – Printer</a:t>
            </a:r>
          </a:p>
          <a:p>
            <a:r>
              <a:rPr lang="en-IN" sz="2000" dirty="0"/>
              <a:t>Consider a process opens a character special file associated with the printer and does nothing</a:t>
            </a:r>
          </a:p>
          <a:p>
            <a:pPr lvl="1"/>
            <a:r>
              <a:rPr lang="en-IN" sz="1800" dirty="0"/>
              <a:t>Blocking other processes </a:t>
            </a:r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5D5718-D1AB-0346-AA1A-82925D42F0FD}"/>
              </a:ext>
            </a:extLst>
          </p:cNvPr>
          <p:cNvGrpSpPr/>
          <p:nvPr/>
        </p:nvGrpSpPr>
        <p:grpSpPr>
          <a:xfrm>
            <a:off x="1579005" y="1052736"/>
            <a:ext cx="5280285" cy="3406045"/>
            <a:chOff x="889024" y="1485900"/>
            <a:chExt cx="7492976" cy="4132263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B0CFE933-57D5-C94F-BEA8-36AFEC69A6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1485900"/>
              <a:ext cx="3581400" cy="4132263"/>
              <a:chOff x="2064" y="1064"/>
              <a:chExt cx="2256" cy="2603"/>
            </a:xfrm>
          </p:grpSpPr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9F8929F0-2D7D-DA4F-9B82-28676C031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064"/>
                <a:ext cx="2252" cy="25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99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User Level Software</a:t>
                </a:r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3614666A-9B97-A24A-A65E-D66EB24AE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352"/>
                <a:ext cx="2252" cy="447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Device Independent</a:t>
                </a: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Software</a:t>
                </a: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506F5788-594C-524B-B547-108E6FEB2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880"/>
                <a:ext cx="2256" cy="636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Device Drivers</a:t>
                </a:r>
              </a:p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9E90E475-84EE-2542-AE96-A5A7BB72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2648"/>
                <a:ext cx="2256" cy="636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Interrupt Handlers</a:t>
                </a:r>
              </a:p>
              <a:p>
                <a:pPr algn="ctr" eaLnBrk="1" hangingPunct="1"/>
                <a:endParaRPr lang="en-US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17AE2199-B9BE-CB4B-9E03-C76B346B9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408"/>
                <a:ext cx="2256" cy="259"/>
              </a:xfrm>
              <a:prstGeom prst="rect">
                <a:avLst/>
              </a:prstGeom>
              <a:solidFill>
                <a:srgbClr val="FF33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 eaLnBrk="1" hangingPunct="1"/>
                <a:r>
                  <a:rPr lang="en-US" alt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Hardware</a:t>
                </a:r>
              </a:p>
            </p:txBody>
          </p:sp>
        </p:grp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FFC17C47-DB0F-5A4A-A44F-A6B1DEF64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150" y="1549400"/>
              <a:ext cx="1905001" cy="896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400" dirty="0">
                  <a:solidFill>
                    <a:srgbClr val="1C31C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I/O API &amp; libraries, Spooling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1DB26DF5-5DDF-AC45-9642-4AC981A81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2987248"/>
              <a:ext cx="2057400" cy="709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Device Dependent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1A96F4A0-E8C8-0E4F-9420-F478925D3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024" y="4001962"/>
              <a:ext cx="2057400" cy="1306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Device Dependent – as short as possible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C471797-872F-8F47-8195-866139116A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2133600"/>
              <a:ext cx="1676400" cy="7094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latin typeface="Calibri" panose="020F0502020204030204" pitchFamily="34" charset="0"/>
                  <a:cs typeface="Calibri" panose="020F0502020204030204" pitchFamily="34" charset="0"/>
                </a:rPr>
                <a:t>(Rest of the OS)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54007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C6F2-CA0C-1A41-8FB4-DD5E88C6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DC4B-CCB4-2946-A18D-B20E80F7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Spooling is a method for queuing and holding data for input or output</a:t>
            </a:r>
          </a:p>
          <a:p>
            <a:r>
              <a:rPr lang="en-US" altLang="en-US" dirty="0"/>
              <a:t>Uses special process called a </a:t>
            </a:r>
            <a:r>
              <a:rPr lang="en-US" altLang="en-US" dirty="0">
                <a:solidFill>
                  <a:srgbClr val="0070C0"/>
                </a:solidFill>
              </a:rPr>
              <a:t>daemon</a:t>
            </a:r>
            <a:r>
              <a:rPr lang="en-US" altLang="en-US" dirty="0"/>
              <a:t> and special directory called </a:t>
            </a:r>
            <a:r>
              <a:rPr lang="en-US" altLang="en-US" dirty="0">
                <a:solidFill>
                  <a:srgbClr val="0070C0"/>
                </a:solidFill>
              </a:rPr>
              <a:t>spooling directory</a:t>
            </a:r>
          </a:p>
          <a:p>
            <a:r>
              <a:rPr lang="en-US" dirty="0"/>
              <a:t>To print a file a process</a:t>
            </a:r>
          </a:p>
          <a:p>
            <a:pPr lvl="1"/>
            <a:r>
              <a:rPr lang="en-US" dirty="0"/>
              <a:t>first generates the entire file to be printed </a:t>
            </a:r>
          </a:p>
          <a:p>
            <a:pPr lvl="1"/>
            <a:r>
              <a:rPr lang="en-US" dirty="0"/>
              <a:t>Puts the file in the spooling directory</a:t>
            </a:r>
          </a:p>
          <a:p>
            <a:r>
              <a:rPr lang="en-US" dirty="0"/>
              <a:t>Daemon is the only process that has permission to use printer’s special file</a:t>
            </a:r>
          </a:p>
          <a:p>
            <a:pPr lvl="1"/>
            <a:r>
              <a:rPr lang="en-US" dirty="0"/>
              <a:t>to print the files in the directory</a:t>
            </a:r>
          </a:p>
          <a:p>
            <a:r>
              <a:rPr lang="en-US" dirty="0"/>
              <a:t>It protects use of the special file directly by users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2467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9834-EE07-454C-9564-DC6478EB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Spooling – Example   (Aside)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B775-0983-A44F-A721-FBB179F21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" y="4005064"/>
            <a:ext cx="7924800" cy="2304256"/>
          </a:xfrm>
        </p:spPr>
        <p:txBody>
          <a:bodyPr/>
          <a:lstStyle/>
          <a:p>
            <a:r>
              <a:rPr lang="en-IN" sz="2000" dirty="0"/>
              <a:t>Devices A to C request printing of data A to C almost simultaneously.</a:t>
            </a:r>
          </a:p>
          <a:p>
            <a:r>
              <a:rPr lang="en-IN" sz="2000" dirty="0"/>
              <a:t>The spooler function saves the print data in the spooler in the order it receives it, and returns the printing results to each device.</a:t>
            </a:r>
          </a:p>
          <a:p>
            <a:r>
              <a:rPr lang="en-IN" sz="2000" dirty="0"/>
              <a:t>Each device application completes the printing process and executes the next operation.</a:t>
            </a:r>
          </a:p>
          <a:p>
            <a:r>
              <a:rPr lang="en-IN" sz="2000" dirty="0"/>
              <a:t>This product successively prints print data A to C.</a:t>
            </a:r>
          </a:p>
          <a:p>
            <a:r>
              <a:rPr lang="en-IN" sz="2000" dirty="0"/>
              <a:t>The spooler function saves the printing results in the log.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3087D-2E69-4142-B383-FCCBBB47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953779"/>
            <a:ext cx="26289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2083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3E20B3-7A0D-674E-87BC-915D653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Functions of layers of I/O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224B-12AD-4140-A46A-565D8967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814942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173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B09E-98E5-8F41-A984-7F3861A3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5296EE-AFEB-2A4E-9943-6C4D22BC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406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Recall: Big Picture: </a:t>
            </a:r>
            <a:r>
              <a:rPr lang="en-US" sz="3200" dirty="0" err="1"/>
              <a:t>Input/Output</a:t>
            </a:r>
            <a:r>
              <a:rPr lang="en-US" sz="3200" dirty="0"/>
              <a:t> (I/O)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8915400" cy="5638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a processor interact with its environment?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Computer System = </a:t>
            </a:r>
          </a:p>
          <a:p>
            <a:pPr marL="0" lvl="0" indent="0">
              <a:buNone/>
            </a:pPr>
            <a:r>
              <a:rPr lang="en-US" dirty="0">
                <a:solidFill>
                  <a:schemeClr val="tx2"/>
                </a:solidFill>
              </a:rPr>
              <a:t>Memory + </a:t>
            </a:r>
            <a:r>
              <a:rPr lang="en-US" dirty="0" err="1">
                <a:solidFill>
                  <a:schemeClr val="tx2"/>
                </a:solidFill>
              </a:rPr>
              <a:t>Datapath</a:t>
            </a:r>
            <a:r>
              <a:rPr lang="en-US" dirty="0">
                <a:solidFill>
                  <a:schemeClr val="tx2"/>
                </a:solidFill>
              </a:rPr>
              <a:t>  +  Control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6A814B-336C-C649-B0F7-D5E68A1DA3B0}"/>
              </a:ext>
            </a:extLst>
          </p:cNvPr>
          <p:cNvGrpSpPr/>
          <p:nvPr/>
        </p:nvGrpSpPr>
        <p:grpSpPr>
          <a:xfrm>
            <a:off x="452573" y="3059794"/>
            <a:ext cx="8006198" cy="3264806"/>
            <a:chOff x="762000" y="3593194"/>
            <a:chExt cx="8006198" cy="326480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483698"/>
              <a:ext cx="2263254" cy="152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3398546" y="5254478"/>
              <a:ext cx="1603304" cy="1168253"/>
              <a:chOff x="2133600" y="5867400"/>
              <a:chExt cx="836612" cy="6096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2552700" y="6324600"/>
                <a:ext cx="0" cy="1524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46960" y="6477000"/>
                <a:ext cx="39624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2133600" y="5867400"/>
                <a:ext cx="836612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</p:grpSp>
        <p:sp>
          <p:nvSpPr>
            <p:cNvPr id="12" name="Rectangle 11"/>
            <p:cNvSpPr/>
            <p:nvPr>
              <p:custDataLst>
                <p:tags r:id="rId2"/>
              </p:custDataLst>
            </p:nvPr>
          </p:nvSpPr>
          <p:spPr>
            <a:xfrm>
              <a:off x="3492486" y="6477000"/>
              <a:ext cx="1447800" cy="381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rgbClr val="00B0F0"/>
                  </a:solidFill>
                  <a:latin typeface="Source Sans Pro"/>
                </a:rPr>
                <a:t>Display</a:t>
              </a:r>
            </a:p>
          </p:txBody>
        </p:sp>
        <p:sp>
          <p:nvSpPr>
            <p:cNvPr id="13" name="Rectangle 12"/>
            <p:cNvSpPr/>
            <p:nvPr>
              <p:custDataLst>
                <p:tags r:id="rId3"/>
              </p:custDataLst>
            </p:nvPr>
          </p:nvSpPr>
          <p:spPr>
            <a:xfrm>
              <a:off x="3888740" y="4574634"/>
              <a:ext cx="1549683" cy="381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rgbClr val="00B0F0"/>
                  </a:solidFill>
                  <a:latin typeface="Source Sans Pro"/>
                </a:rPr>
                <a:t>Keyboard</a:t>
              </a:r>
            </a:p>
          </p:txBody>
        </p:sp>
        <p:sp>
          <p:nvSpPr>
            <p:cNvPr id="14" name="Rectangle 13"/>
            <p:cNvSpPr/>
            <p:nvPr>
              <p:custDataLst>
                <p:tags r:id="rId4"/>
              </p:custDataLst>
            </p:nvPr>
          </p:nvSpPr>
          <p:spPr>
            <a:xfrm>
              <a:off x="7087171" y="4483167"/>
              <a:ext cx="1371600" cy="381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rgbClr val="00B0F0"/>
                  </a:solidFill>
                  <a:latin typeface="Source Sans Pro"/>
                </a:rPr>
                <a:t>Network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64443" y="3795751"/>
              <a:ext cx="1566015" cy="687416"/>
              <a:chOff x="5867400" y="5897880"/>
              <a:chExt cx="1319304" cy="57912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867400" y="5897880"/>
                <a:ext cx="1319304" cy="5791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9436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9436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9436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960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0960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0960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2484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2484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2484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008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4008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4008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5532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5532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5532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7056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056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7056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8580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8580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8580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010400" y="59740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010400" y="61264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010400" y="627888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748967" y="3593194"/>
              <a:ext cx="2019231" cy="861867"/>
              <a:chOff x="7589520" y="5943600"/>
              <a:chExt cx="1249680" cy="533400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7696200" y="5989320"/>
                <a:ext cx="1051560" cy="441960"/>
              </a:xfrm>
              <a:custGeom>
                <a:avLst/>
                <a:gdLst>
                  <a:gd name="connsiteX0" fmla="*/ 0 w 1051560"/>
                  <a:gd name="connsiteY0" fmla="*/ 0 h 441960"/>
                  <a:gd name="connsiteX1" fmla="*/ 838200 w 1051560"/>
                  <a:gd name="connsiteY1" fmla="*/ 121920 h 441960"/>
                  <a:gd name="connsiteX2" fmla="*/ 426720 w 1051560"/>
                  <a:gd name="connsiteY2" fmla="*/ 243840 h 441960"/>
                  <a:gd name="connsiteX3" fmla="*/ 1051560 w 1051560"/>
                  <a:gd name="connsiteY3" fmla="*/ 441960 h 44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560" h="441960">
                    <a:moveTo>
                      <a:pt x="0" y="0"/>
                    </a:moveTo>
                    <a:cubicBezTo>
                      <a:pt x="383540" y="40640"/>
                      <a:pt x="767080" y="81280"/>
                      <a:pt x="838200" y="121920"/>
                    </a:cubicBezTo>
                    <a:cubicBezTo>
                      <a:pt x="909320" y="162560"/>
                      <a:pt x="391160" y="190500"/>
                      <a:pt x="426720" y="243840"/>
                    </a:cubicBezTo>
                    <a:cubicBezTo>
                      <a:pt x="462280" y="297180"/>
                      <a:pt x="756920" y="369570"/>
                      <a:pt x="1051560" y="441960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89520" y="594360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732520" y="6385560"/>
                <a:ext cx="106680" cy="9144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solidFill>
                    <a:srgbClr val="00B0F0"/>
                  </a:solidFill>
                  <a:latin typeface="Source Sans Pro"/>
                </a:endParaRPr>
              </a:p>
            </p:txBody>
          </p:sp>
        </p:grpSp>
        <p:sp>
          <p:nvSpPr>
            <p:cNvPr id="45" name="Rectangle 44"/>
            <p:cNvSpPr/>
            <p:nvPr>
              <p:custDataLst>
                <p:tags r:id="rId5"/>
              </p:custDataLst>
            </p:nvPr>
          </p:nvSpPr>
          <p:spPr>
            <a:xfrm>
              <a:off x="6167573" y="6276699"/>
              <a:ext cx="1447800" cy="38100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0" dirty="0">
                  <a:solidFill>
                    <a:srgbClr val="00B0F0"/>
                  </a:solidFill>
                  <a:latin typeface="Source Sans Pro"/>
                </a:rPr>
                <a:t>Disk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822635" y="5140703"/>
              <a:ext cx="1979930" cy="989965"/>
              <a:chOff x="4267200" y="5829300"/>
              <a:chExt cx="1295400" cy="647700"/>
            </a:xfrm>
          </p:grpSpPr>
          <p:sp>
            <p:nvSpPr>
              <p:cNvPr id="47" name="AutoShape 6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267200" y="5829300"/>
                <a:ext cx="596096" cy="647700"/>
              </a:xfrm>
              <a:prstGeom prst="flowChartMagneticDisk">
                <a:avLst/>
              </a:prstGeom>
              <a:noFill/>
              <a:ln w="28440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noAutofit/>
              </a:bodyPr>
              <a:lstStyle/>
              <a:p>
                <a:pPr algn="ctr" defTabSz="457200" eaLnBrk="1" hangingPunct="1">
                  <a:lnSpc>
                    <a:spcPct val="134000"/>
                  </a:lnSpc>
                  <a:buClr>
                    <a:srgbClr val="40458C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GB" sz="2200" b="0" dirty="0">
                  <a:solidFill>
                    <a:srgbClr val="00B0F0"/>
                  </a:solidFill>
                  <a:latin typeface="Source Sans Pro"/>
                </a:endParaRPr>
              </a:p>
            </p:txBody>
          </p:sp>
          <p:sp>
            <p:nvSpPr>
              <p:cNvPr id="48" name="AutoShape 6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966504" y="5829300"/>
                <a:ext cx="596096" cy="647700"/>
              </a:xfrm>
              <a:prstGeom prst="flowChartMagneticDisk">
                <a:avLst/>
              </a:prstGeom>
              <a:noFill/>
              <a:ln w="28440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>
                <a:noAutofit/>
              </a:bodyPr>
              <a:lstStyle/>
              <a:p>
                <a:pPr algn="ctr" defTabSz="457200" eaLnBrk="1" hangingPunct="1">
                  <a:lnSpc>
                    <a:spcPct val="134000"/>
                  </a:lnSpc>
                  <a:buClr>
                    <a:srgbClr val="40458C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endParaRPr lang="en-GB" sz="2200" b="0" dirty="0">
                  <a:solidFill>
                    <a:srgbClr val="00B0F0"/>
                  </a:solidFill>
                  <a:latin typeface="Source Sans Pro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32795" y="3783244"/>
              <a:ext cx="1542411" cy="8059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0" name="Rectangle 49"/>
          <p:cNvSpPr/>
          <p:nvPr/>
        </p:nvSpPr>
        <p:spPr>
          <a:xfrm>
            <a:off x="4233585" y="1939260"/>
            <a:ext cx="4225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Source Sans Pro"/>
              </a:rPr>
              <a:t>+  Input +  Output</a:t>
            </a:r>
          </a:p>
        </p:txBody>
      </p:sp>
      <p:sp>
        <p:nvSpPr>
          <p:cNvPr id="51" name="Google Shape;601;g5ce8b99149_0_339">
            <a:extLst>
              <a:ext uri="{FF2B5EF4-FFF2-40B4-BE49-F238E27FC236}">
                <a16:creationId xmlns:a16="http://schemas.microsoft.com/office/drawing/2014/main" id="{FD2B8C41-83A0-AF43-BAAD-AFBC06D29DE3}"/>
              </a:ext>
            </a:extLst>
          </p:cNvPr>
          <p:cNvSpPr txBox="1">
            <a:spLocks/>
          </p:cNvSpPr>
          <p:nvPr/>
        </p:nvSpPr>
        <p:spPr>
          <a:xfrm>
            <a:off x="93984" y="6511208"/>
            <a:ext cx="435597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Ref</a:t>
            </a: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: I/O lecture, </a:t>
            </a:r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 Hakim Weatherspoon, Cornell </a:t>
            </a:r>
            <a:r>
              <a:rPr lang="en-US" sz="1200" b="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241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3161F4-7FA6-9A4B-BDE0-7557CA95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 - USB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A0AEF-1AF0-714D-95B6-67C69D29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widely different devices are based on the same underlying technology</a:t>
            </a:r>
          </a:p>
          <a:p>
            <a:r>
              <a:rPr lang="en-US" dirty="0"/>
              <a:t>Consider USB (Universal Serial Bus) Devices</a:t>
            </a:r>
          </a:p>
          <a:p>
            <a:pPr lvl="1"/>
            <a:r>
              <a:rPr lang="en-US" dirty="0"/>
              <a:t>Mouse, Keyboards, mini-fans, wireless network cards, keyboards, memory sticks, external disks, robots, credit card readers, bar code scanner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They all use USB ..yet do different things</a:t>
            </a:r>
          </a:p>
          <a:p>
            <a:r>
              <a:rPr lang="en-US" dirty="0"/>
              <a:t>USB drivers are stacked</a:t>
            </a:r>
          </a:p>
          <a:p>
            <a:pPr lvl="1"/>
            <a:r>
              <a:rPr lang="en-US" dirty="0"/>
              <a:t>Bottom layer – like Layer 2 of TCP/IP</a:t>
            </a:r>
          </a:p>
          <a:p>
            <a:pPr lvl="1"/>
            <a:r>
              <a:rPr lang="en-US" dirty="0"/>
              <a:t>Middle layer – handle packet transmission and reception</a:t>
            </a:r>
          </a:p>
          <a:p>
            <a:pPr lvl="1"/>
            <a:r>
              <a:rPr lang="en-US" dirty="0"/>
              <a:t>Higher layer = APIs such as mass storage, cameras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Separate device drivers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761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1636599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2920997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224590" cy="533400"/>
          </a:xfrm>
        </p:spPr>
        <p:txBody>
          <a:bodyPr/>
          <a:lstStyle/>
          <a:p>
            <a:r>
              <a:rPr lang="en-US" sz="2400" dirty="0"/>
              <a:t>Example Device-Transfer Rates in Mb/s (Sun Enterprise 6000)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5103918"/>
            <a:ext cx="7924800" cy="915881"/>
          </a:xfrm>
        </p:spPr>
        <p:txBody>
          <a:bodyPr>
            <a:noAutofit/>
          </a:bodyPr>
          <a:lstStyle/>
          <a:p>
            <a:r>
              <a:rPr lang="en-US" dirty="0"/>
              <a:t>Device Rates vary over 12 orders of magnitude !!!</a:t>
            </a:r>
          </a:p>
          <a:p>
            <a:pPr lvl="1"/>
            <a:r>
              <a:rPr lang="en-US" sz="2000" dirty="0"/>
              <a:t>System better be able to handle this wide range</a:t>
            </a:r>
          </a:p>
          <a:p>
            <a:pPr lvl="1"/>
            <a:r>
              <a:rPr lang="en-US" sz="2000" dirty="0"/>
              <a:t>Better not have high overhead/byte for fast devices!</a:t>
            </a:r>
          </a:p>
          <a:p>
            <a:pPr lvl="1"/>
            <a:r>
              <a:rPr lang="en-US" sz="2000" dirty="0"/>
              <a:t>Better not waste time waiting for slow devices</a:t>
            </a:r>
          </a:p>
        </p:txBody>
      </p:sp>
      <p:pic>
        <p:nvPicPr>
          <p:cNvPr id="43011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5041900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1"/>
          <p:cNvSpPr txBox="1">
            <a:spLocks noChangeArrowheads="1"/>
          </p:cNvSpPr>
          <p:nvPr/>
        </p:nvSpPr>
        <p:spPr bwMode="auto">
          <a:xfrm>
            <a:off x="6705600" y="4745038"/>
            <a:ext cx="458788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MS PGothic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100" b="0">
                <a:latin typeface="Arial" charset="0"/>
                <a:cs typeface="Arial" charset="0"/>
              </a:rPr>
              <a:t>10m</a:t>
            </a:r>
          </a:p>
        </p:txBody>
      </p:sp>
    </p:spTree>
    <p:extLst>
      <p:ext uri="{BB962C8B-B14F-4D97-AF65-F5344CB8AC3E}">
        <p14:creationId xmlns:p14="http://schemas.microsoft.com/office/powerpoint/2010/main" val="44212418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C812-5E60-5B40-91E5-E4178A1A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I/O system -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7622-B6E0-524C-8AF2-8AC01F03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bus </a:t>
            </a:r>
          </a:p>
          <a:p>
            <a:pPr lvl="1"/>
            <a:r>
              <a:rPr lang="en-US" dirty="0"/>
              <a:t>Proprietary, Fast, Small, costly,  Very High Bandwidth</a:t>
            </a:r>
          </a:p>
          <a:p>
            <a:r>
              <a:rPr lang="en-US" dirty="0"/>
              <a:t>General I/O Bus </a:t>
            </a:r>
          </a:p>
          <a:p>
            <a:pPr lvl="1"/>
            <a:r>
              <a:rPr lang="en-US" dirty="0"/>
              <a:t>Example PCI or similar</a:t>
            </a:r>
          </a:p>
          <a:p>
            <a:pPr lvl="1"/>
            <a:r>
              <a:rPr lang="en-US" dirty="0"/>
              <a:t>Connects Graphics and other high performance I/O devices</a:t>
            </a:r>
          </a:p>
          <a:p>
            <a:r>
              <a:rPr lang="en-US" dirty="0"/>
              <a:t>Peripheral Bus</a:t>
            </a:r>
          </a:p>
          <a:p>
            <a:pPr lvl="1"/>
            <a:r>
              <a:rPr lang="en-US" dirty="0"/>
              <a:t>SCSI, SATA, USB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Connect slow devices such as disks, mice, keyboards</a:t>
            </a:r>
          </a:p>
          <a:p>
            <a:r>
              <a:rPr lang="en-US" dirty="0"/>
              <a:t>Advantages of Hierarchical System</a:t>
            </a:r>
          </a:p>
          <a:p>
            <a:pPr lvl="1"/>
            <a:r>
              <a:rPr lang="en-US" dirty="0"/>
              <a:t>Slow devices don’t impact performance</a:t>
            </a:r>
          </a:p>
          <a:p>
            <a:pPr lvl="1"/>
            <a:r>
              <a:rPr lang="en-US" dirty="0"/>
              <a:t>Many slow devices can be connected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714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524000" y="2209800"/>
            <a:ext cx="6705600" cy="43434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00600" y="3581400"/>
            <a:ext cx="2171700" cy="217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OS Basics: I/O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 flipV="1">
            <a:off x="3810000" y="3455949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thinThick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191000" y="34290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9" name="Can 38"/>
          <p:cNvSpPr/>
          <p:nvPr/>
        </p:nvSpPr>
        <p:spPr bwMode="auto">
          <a:xfrm>
            <a:off x="2362200" y="4419600"/>
            <a:ext cx="1143000" cy="1295400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storage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0"/>
            <a:ext cx="1473200" cy="10019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81600"/>
            <a:ext cx="1237948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019800"/>
            <a:ext cx="723900" cy="455315"/>
          </a:xfrm>
          <a:prstGeom prst="rect">
            <a:avLst/>
          </a:prstGeom>
        </p:spPr>
      </p:pic>
      <p:sp>
        <p:nvSpPr>
          <p:cNvPr id="45" name="Punched Tape 44"/>
          <p:cNvSpPr/>
          <p:nvPr/>
        </p:nvSpPr>
        <p:spPr bwMode="auto">
          <a:xfrm rot="5400000">
            <a:off x="2400300" y="1104900"/>
            <a:ext cx="1219200" cy="838200"/>
          </a:xfrm>
          <a:prstGeom prst="flowChartPunchedTape">
            <a:avLst/>
          </a:prstGeom>
          <a:solidFill>
            <a:srgbClr val="79FF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3048000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Processor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048000" y="2057400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1752600"/>
            <a:ext cx="303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OS Hardware Virtualization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209800"/>
            <a:ext cx="1222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24000" y="1828800"/>
            <a:ext cx="110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Software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286000"/>
            <a:ext cx="1752600" cy="1676400"/>
          </a:xfrm>
          <a:prstGeom prst="rect">
            <a:avLst/>
          </a:prstGeom>
          <a:solidFill>
            <a:srgbClr val="C0D2FE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95800"/>
            <a:ext cx="1237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29400" y="6019800"/>
            <a:ext cx="1027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Displays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57800" y="6172200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Inputs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1400" y="1447800"/>
            <a:ext cx="1000467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Processes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43400" y="1219200"/>
            <a:ext cx="1469120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Address Spaces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41150" y="1447800"/>
            <a:ext cx="546945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Files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67000" y="2209800"/>
            <a:ext cx="46679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ISA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72200" y="1219200"/>
            <a:ext cx="98751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Windows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9874" y="1447800"/>
            <a:ext cx="81990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Sockets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24200" y="3505200"/>
            <a:ext cx="533400" cy="304800"/>
            <a:chOff x="3124200" y="3657600"/>
            <a:chExt cx="533400" cy="3048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9" name="Rectangle 48"/>
          <p:cNvSpPr/>
          <p:nvPr/>
        </p:nvSpPr>
        <p:spPr bwMode="auto">
          <a:xfrm>
            <a:off x="4800600" y="2743200"/>
            <a:ext cx="838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76800" y="3581400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OS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791200" y="2743200"/>
            <a:ext cx="609600" cy="38100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715000" y="2971800"/>
            <a:ext cx="609600" cy="38100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Curved Connector 54"/>
          <p:cNvCxnSpPr/>
          <p:nvPr/>
        </p:nvCxnSpPr>
        <p:spPr bwMode="auto">
          <a:xfrm rot="5400000" flipH="1" flipV="1">
            <a:off x="3867150" y="2533650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10000" y="990600"/>
            <a:ext cx="857029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Threads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07395" y="3124200"/>
            <a:ext cx="6293605" cy="1418553"/>
            <a:chOff x="1707395" y="3276600"/>
            <a:chExt cx="6293605" cy="1418553"/>
          </a:xfrm>
        </p:grpSpPr>
        <p:sp>
          <p:nvSpPr>
            <p:cNvPr id="14" name="Arc 13"/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76600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Protection Boundary</a:t>
              </a:r>
            </a:p>
          </p:txBody>
        </p:sp>
      </p:grpSp>
      <p:cxnSp>
        <p:nvCxnSpPr>
          <p:cNvPr id="48" name="Curved Connector 47"/>
          <p:cNvCxnSpPr/>
          <p:nvPr/>
        </p:nvCxnSpPr>
        <p:spPr bwMode="auto">
          <a:xfrm rot="10800000" flipV="1">
            <a:off x="2971800" y="3124200"/>
            <a:ext cx="1981200" cy="1752600"/>
          </a:xfrm>
          <a:prstGeom prst="curvedConnector3">
            <a:avLst/>
          </a:prstGeom>
          <a:solidFill>
            <a:schemeClr val="accent1"/>
          </a:solidFill>
          <a:ln w="31750" cap="flat" cmpd="sng" algn="ctr">
            <a:solidFill>
              <a:srgbClr val="CC9966"/>
            </a:solidFill>
            <a:prstDash val="sysDash"/>
            <a:round/>
            <a:headEnd type="triangle" w="lg" len="sm"/>
            <a:tailEnd type="triangle"/>
          </a:ln>
          <a:effectLst/>
        </p:spPr>
      </p:cxnSp>
      <p:sp>
        <p:nvSpPr>
          <p:cNvPr id="54" name="Freeform 53"/>
          <p:cNvSpPr/>
          <p:nvPr/>
        </p:nvSpPr>
        <p:spPr>
          <a:xfrm>
            <a:off x="4343400" y="3200400"/>
            <a:ext cx="1622677" cy="1379014"/>
          </a:xfrm>
          <a:custGeom>
            <a:avLst/>
            <a:gdLst>
              <a:gd name="connsiteX0" fmla="*/ 617212 w 1622677"/>
              <a:gd name="connsiteY0" fmla="*/ 0 h 1379014"/>
              <a:gd name="connsiteX1" fmla="*/ 52741 w 1622677"/>
              <a:gd name="connsiteY1" fmla="*/ 211660 h 1379014"/>
              <a:gd name="connsiteX2" fmla="*/ 26281 w 1622677"/>
              <a:gd name="connsiteY2" fmla="*/ 626160 h 1379014"/>
              <a:gd name="connsiteX3" fmla="*/ 70380 w 1622677"/>
              <a:gd name="connsiteY3" fmla="*/ 1208225 h 1379014"/>
              <a:gd name="connsiteX4" fmla="*/ 405535 w 1622677"/>
              <a:gd name="connsiteY4" fmla="*/ 1375789 h 1379014"/>
              <a:gd name="connsiteX5" fmla="*/ 1622677 w 1622677"/>
              <a:gd name="connsiteY5" fmla="*/ 1322874 h 137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2677" h="1379014">
                <a:moveTo>
                  <a:pt x="617212" y="0"/>
                </a:moveTo>
                <a:cubicBezTo>
                  <a:pt x="384220" y="53650"/>
                  <a:pt x="151229" y="107300"/>
                  <a:pt x="52741" y="211660"/>
                </a:cubicBezTo>
                <a:cubicBezTo>
                  <a:pt x="-45747" y="316020"/>
                  <a:pt x="23341" y="460066"/>
                  <a:pt x="26281" y="626160"/>
                </a:cubicBezTo>
                <a:cubicBezTo>
                  <a:pt x="29221" y="792254"/>
                  <a:pt x="7171" y="1083287"/>
                  <a:pt x="70380" y="1208225"/>
                </a:cubicBezTo>
                <a:cubicBezTo>
                  <a:pt x="133589" y="1333163"/>
                  <a:pt x="146819" y="1356681"/>
                  <a:pt x="405535" y="1375789"/>
                </a:cubicBezTo>
                <a:cubicBezTo>
                  <a:pt x="664251" y="1394897"/>
                  <a:pt x="1622677" y="1322874"/>
                  <a:pt x="1622677" y="1322874"/>
                </a:cubicBezTo>
              </a:path>
            </a:pathLst>
          </a:custGeom>
          <a:ln w="38100" cmpd="sng">
            <a:solidFill>
              <a:srgbClr val="CC9966"/>
            </a:solidFill>
            <a:prstDash val="dash"/>
            <a:headEnd type="triangl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05200" y="4114800"/>
            <a:ext cx="1371600" cy="2286000"/>
            <a:chOff x="3505200" y="4267200"/>
            <a:chExt cx="1371600" cy="22860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charset="0"/>
                  <a:ea typeface="Gill Sans Light" charset="0"/>
                  <a:cs typeface="Gill Sans Light" charset="0"/>
                </a:rPr>
                <a:t>Ctrlr</a:t>
              </a: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8" name="Rectangle 67"/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BEFEAF1-9169-A94D-A42C-F0453A125B01}"/>
              </a:ext>
            </a:extLst>
          </p:cNvPr>
          <p:cNvSpPr txBox="1"/>
          <p:nvPr/>
        </p:nvSpPr>
        <p:spPr>
          <a:xfrm>
            <a:off x="4863860" y="115669"/>
            <a:ext cx="426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provides common services in the form of I/O</a:t>
            </a:r>
          </a:p>
        </p:txBody>
      </p:sp>
      <p:sp>
        <p:nvSpPr>
          <p:cNvPr id="73" name="Footer Placeholder 4">
            <a:extLst>
              <a:ext uri="{FF2B5EF4-FFF2-40B4-BE49-F238E27FC236}">
                <a16:creationId xmlns:a16="http://schemas.microsoft.com/office/drawing/2014/main" id="{1F7484BD-D0BC-9B48-AB6D-7BA15C1B3D72}"/>
              </a:ext>
            </a:extLst>
          </p:cNvPr>
          <p:cNvSpPr txBox="1">
            <a:spLocks/>
          </p:cNvSpPr>
          <p:nvPr/>
        </p:nvSpPr>
        <p:spPr>
          <a:xfrm>
            <a:off x="19471" y="6551523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lectures CS162 at UC Berkeley, 2020</a:t>
            </a:r>
          </a:p>
        </p:txBody>
      </p:sp>
    </p:spTree>
    <p:extLst>
      <p:ext uri="{BB962C8B-B14F-4D97-AF65-F5344CB8AC3E}">
        <p14:creationId xmlns:p14="http://schemas.microsoft.com/office/powerpoint/2010/main" val="113378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10000" y="1401761"/>
            <a:ext cx="6151563" cy="3551238"/>
          </a:xfr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070809E6-2327-3E49-9748-73DC81239F43}"/>
              </a:ext>
            </a:extLst>
          </p:cNvPr>
          <p:cNvSpPr/>
          <p:nvPr/>
        </p:nvSpPr>
        <p:spPr bwMode="auto">
          <a:xfrm>
            <a:off x="6330945" y="4435371"/>
            <a:ext cx="762000" cy="381000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9064C7-B7FC-0740-89E4-8F3CBB172FCB}"/>
              </a:ext>
            </a:extLst>
          </p:cNvPr>
          <p:cNvSpPr txBox="1"/>
          <p:nvPr/>
        </p:nvSpPr>
        <p:spPr>
          <a:xfrm>
            <a:off x="6719157" y="4952999"/>
            <a:ext cx="1839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Stroke / Click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91539A-0E53-4944-BE98-29EA96AEE0B2}"/>
              </a:ext>
            </a:extLst>
          </p:cNvPr>
          <p:cNvSpPr txBox="1">
            <a:spLocks/>
          </p:cNvSpPr>
          <p:nvPr/>
        </p:nvSpPr>
        <p:spPr>
          <a:xfrm>
            <a:off x="19471" y="6551523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lectures CS162 at UC Berkeley, 2020</a:t>
            </a:r>
          </a:p>
        </p:txBody>
      </p:sp>
    </p:spTree>
    <p:extLst>
      <p:ext uri="{BB962C8B-B14F-4D97-AF65-F5344CB8AC3E}">
        <p14:creationId xmlns:p14="http://schemas.microsoft.com/office/powerpoint/2010/main" val="20921787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865430"/>
            <a:ext cx="7924800" cy="1154370"/>
          </a:xfrm>
        </p:spPr>
        <p:txBody>
          <a:bodyPr>
            <a:noAutofit/>
          </a:bodyPr>
          <a:lstStyle/>
          <a:p>
            <a:r>
              <a:rPr lang="en-US" dirty="0"/>
              <a:t>I/O devices are supported by I/O Controllers</a:t>
            </a:r>
          </a:p>
          <a:p>
            <a:r>
              <a:rPr lang="en-US" dirty="0">
                <a:solidFill>
                  <a:srgbClr val="0070C0"/>
                </a:solidFill>
              </a:rPr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811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15169" y="3403420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9600" y="1740515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4213" y="172464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9600" y="3113702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0563" y="308989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75520" y="1566711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57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146175" y="1346815"/>
            <a:ext cx="111819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660545" y="4436090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17327" y="2540845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89804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319213" y="2037608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320800" y="3403420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001838" y="3236964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98663" y="1825676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727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17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07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9" y="973520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500438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29000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500439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29000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120559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201453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69177" y="1058724"/>
            <a:ext cx="743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161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39045" y="1327764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500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05199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22981" y="2619026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0038" y="2692245"/>
            <a:ext cx="14826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17592DB5-4447-1446-AA04-CE657B4502BF}"/>
              </a:ext>
            </a:extLst>
          </p:cNvPr>
          <p:cNvSpPr txBox="1">
            <a:spLocks/>
          </p:cNvSpPr>
          <p:nvPr/>
        </p:nvSpPr>
        <p:spPr>
          <a:xfrm>
            <a:off x="0" y="6501732"/>
            <a:ext cx="5904656" cy="2990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b="1" kern="12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lectures CS162 at UC Berkeley,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C4611E-4084-4C4F-8E24-D5C22DAFAEBA}"/>
              </a:ext>
            </a:extLst>
          </p:cNvPr>
          <p:cNvSpPr txBox="1"/>
          <p:nvPr/>
        </p:nvSpPr>
        <p:spPr>
          <a:xfrm>
            <a:off x="9117106" y="7718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00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19905</TotalTime>
  <Pages>60</Pages>
  <Words>3549</Words>
  <Application>Microsoft Macintosh PowerPoint</Application>
  <PresentationFormat>On-screen Show (4:3)</PresentationFormat>
  <Paragraphs>617</Paragraphs>
  <Slides>64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Gulim</vt:lpstr>
      <vt:lpstr>Gulim</vt:lpstr>
      <vt:lpstr>ＭＳ Ｐゴシック</vt:lpstr>
      <vt:lpstr>ＭＳ Ｐゴシック</vt:lpstr>
      <vt:lpstr>Arial</vt:lpstr>
      <vt:lpstr>Calibri</vt:lpstr>
      <vt:lpstr>Comic Sans MS</vt:lpstr>
      <vt:lpstr>Consolas</vt:lpstr>
      <vt:lpstr>Courier New</vt:lpstr>
      <vt:lpstr>Gill Sans</vt:lpstr>
      <vt:lpstr>Gill Sans Light</vt:lpstr>
      <vt:lpstr>Helvetica</vt:lpstr>
      <vt:lpstr>Helvetica Neue</vt:lpstr>
      <vt:lpstr>Source Sans Pro</vt:lpstr>
      <vt:lpstr>Symbol</vt:lpstr>
      <vt:lpstr>Times New Roman</vt:lpstr>
      <vt:lpstr>Wingdings</vt:lpstr>
      <vt:lpstr>Office</vt:lpstr>
      <vt:lpstr> CS 310  Operating Systems   Lecture 38: Input Output Concept, Buses, Processor Device Interaction</vt:lpstr>
      <vt:lpstr>References</vt:lpstr>
      <vt:lpstr>In this lecture, we will study</vt:lpstr>
      <vt:lpstr>Input - Output Concepts</vt:lpstr>
      <vt:lpstr>Recall: Five Components of a Computer</vt:lpstr>
      <vt:lpstr>Recall: Big Picture: Input/Output (I/O)</vt:lpstr>
      <vt:lpstr>Recall: OS Basics: I/O</vt:lpstr>
      <vt:lpstr>And Range of Timescales</vt:lpstr>
      <vt:lpstr>In a Picture</vt:lpstr>
      <vt:lpstr>Modern  I/O Systems</vt:lpstr>
      <vt:lpstr>Buses</vt:lpstr>
      <vt:lpstr>Buses</vt:lpstr>
      <vt:lpstr>PCI Express Bus</vt:lpstr>
      <vt:lpstr>Typical I/O system - Notes</vt:lpstr>
      <vt:lpstr>Processor – Devices Interaction</vt:lpstr>
      <vt:lpstr>Communication between the CPU and the I/O devices</vt:lpstr>
      <vt:lpstr>How does the processor talk to the device?</vt:lpstr>
      <vt:lpstr>Memory-Mapped I/O: Display Controller</vt:lpstr>
      <vt:lpstr>Programmed I/O, Interrupt Driven I/O, DMA</vt:lpstr>
      <vt:lpstr>Interacting with a Device</vt:lpstr>
      <vt:lpstr>Interacting with a Device</vt:lpstr>
      <vt:lpstr>Interacting with a Device</vt:lpstr>
      <vt:lpstr>Interacting with a Device – Programmed I/O</vt:lpstr>
      <vt:lpstr>Interacting with a Device – Programmed I/O</vt:lpstr>
      <vt:lpstr>Interrupt Driven I/O</vt:lpstr>
      <vt:lpstr>Interrupt Driven I/O</vt:lpstr>
      <vt:lpstr>Interrupt Driven I/O</vt:lpstr>
      <vt:lpstr>Direct Memory Access (DMA)  I/O</vt:lpstr>
      <vt:lpstr>Direct Memory Access (DMA)  I/O</vt:lpstr>
      <vt:lpstr>Direct Memory Access (DMA)  I/O</vt:lpstr>
      <vt:lpstr>I/O Device Notifying the OS</vt:lpstr>
      <vt:lpstr>Performance Concepts</vt:lpstr>
      <vt:lpstr>Basic Performance Concepts</vt:lpstr>
      <vt:lpstr>Example (Fast Network)</vt:lpstr>
      <vt:lpstr>Lecture Summary</vt:lpstr>
      <vt:lpstr>Kernel Device Structure</vt:lpstr>
      <vt:lpstr>Lecture Summary</vt:lpstr>
      <vt:lpstr>PowerPoint Presentation</vt:lpstr>
      <vt:lpstr>I/O Software Layers</vt:lpstr>
      <vt:lpstr>Interrupt Handlers (Repeat)</vt:lpstr>
      <vt:lpstr>Device Driver</vt:lpstr>
      <vt:lpstr>Device Driver</vt:lpstr>
      <vt:lpstr>PowerPoint Presentation</vt:lpstr>
      <vt:lpstr>Device Driver – Functions (1)</vt:lpstr>
      <vt:lpstr>Device Driver – Functions (2)</vt:lpstr>
      <vt:lpstr>I/O Software “Stack”</vt:lpstr>
      <vt:lpstr>Device Independent I/O Software (1)</vt:lpstr>
      <vt:lpstr>Device-Independent I/O Software (2) – Uniform Interfacing</vt:lpstr>
      <vt:lpstr>Device-Independent I/O Software (3) – Buffering</vt:lpstr>
      <vt:lpstr>Device-Independent I/O Software – Sending packet on network – buffering </vt:lpstr>
      <vt:lpstr>Error Reporting</vt:lpstr>
      <vt:lpstr>Allocating and Releasing  Dedicated Devices</vt:lpstr>
      <vt:lpstr>Device Independent block size</vt:lpstr>
      <vt:lpstr>User Space I/O software - Libraries</vt:lpstr>
      <vt:lpstr>User Space I/O software - Spooling</vt:lpstr>
      <vt:lpstr>Spooling</vt:lpstr>
      <vt:lpstr>Spooling – Example   (Aside)</vt:lpstr>
      <vt:lpstr>Main Functions of layers of I/O System</vt:lpstr>
      <vt:lpstr>Lecture Summary</vt:lpstr>
      <vt:lpstr>Device Drivers - USB</vt:lpstr>
      <vt:lpstr>Device Drivers</vt:lpstr>
      <vt:lpstr>Operational Parameters for I/O</vt:lpstr>
      <vt:lpstr>Example Device-Transfer Rates in Mb/s (Sun Enterprise 6000)</vt:lpstr>
      <vt:lpstr>Typical I/O system - 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x: Persistent Storage</dc:title>
  <dc:creator>Microsoft Office User</dc:creator>
  <dc:description>Imported some pictures from Silbershatz (c) 2005</dc:description>
  <cp:lastModifiedBy>Microsoft Office User</cp:lastModifiedBy>
  <cp:revision>181</cp:revision>
  <cp:lastPrinted>2019-01-22T23:28:05Z</cp:lastPrinted>
  <dcterms:created xsi:type="dcterms:W3CDTF">2021-07-26T14:20:32Z</dcterms:created>
  <dcterms:modified xsi:type="dcterms:W3CDTF">2021-11-17T12:44:19Z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